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8" r:id="rId1"/>
    <p:sldMasterId id="2147483741" r:id="rId2"/>
    <p:sldMasterId id="2147483755" r:id="rId3"/>
  </p:sldMasterIdLst>
  <p:notesMasterIdLst>
    <p:notesMasterId r:id="rId79"/>
  </p:notesMasterIdLst>
  <p:sldIdLst>
    <p:sldId id="256" r:id="rId4"/>
    <p:sldId id="257" r:id="rId5"/>
    <p:sldId id="362" r:id="rId6"/>
    <p:sldId id="363" r:id="rId7"/>
    <p:sldId id="364" r:id="rId8"/>
    <p:sldId id="365" r:id="rId9"/>
    <p:sldId id="366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334" r:id="rId22"/>
    <p:sldId id="276" r:id="rId23"/>
    <p:sldId id="277" r:id="rId24"/>
    <p:sldId id="345" r:id="rId25"/>
    <p:sldId id="278" r:id="rId26"/>
    <p:sldId id="340" r:id="rId27"/>
    <p:sldId id="279" r:id="rId28"/>
    <p:sldId id="280" r:id="rId29"/>
    <p:sldId id="281" r:id="rId30"/>
    <p:sldId id="287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68" r:id="rId39"/>
    <p:sldId id="336" r:id="rId40"/>
    <p:sldId id="289" r:id="rId41"/>
    <p:sldId id="290" r:id="rId42"/>
    <p:sldId id="347" r:id="rId43"/>
    <p:sldId id="348" r:id="rId44"/>
    <p:sldId id="291" r:id="rId45"/>
    <p:sldId id="361" r:id="rId46"/>
    <p:sldId id="338" r:id="rId47"/>
    <p:sldId id="292" r:id="rId48"/>
    <p:sldId id="293" r:id="rId49"/>
    <p:sldId id="349" r:id="rId50"/>
    <p:sldId id="350" r:id="rId51"/>
    <p:sldId id="351" r:id="rId52"/>
    <p:sldId id="352" r:id="rId53"/>
    <p:sldId id="353" r:id="rId54"/>
    <p:sldId id="354" r:id="rId55"/>
    <p:sldId id="355" r:id="rId56"/>
    <p:sldId id="356" r:id="rId57"/>
    <p:sldId id="357" r:id="rId58"/>
    <p:sldId id="358" r:id="rId59"/>
    <p:sldId id="359" r:id="rId60"/>
    <p:sldId id="346" r:id="rId61"/>
    <p:sldId id="297" r:id="rId62"/>
    <p:sldId id="298" r:id="rId63"/>
    <p:sldId id="299" r:id="rId64"/>
    <p:sldId id="300" r:id="rId65"/>
    <p:sldId id="301" r:id="rId66"/>
    <p:sldId id="302" r:id="rId67"/>
    <p:sldId id="370" r:id="rId68"/>
    <p:sldId id="304" r:id="rId69"/>
    <p:sldId id="314" r:id="rId70"/>
    <p:sldId id="315" r:id="rId71"/>
    <p:sldId id="374" r:id="rId72"/>
    <p:sldId id="372" r:id="rId73"/>
    <p:sldId id="373" r:id="rId74"/>
    <p:sldId id="375" r:id="rId75"/>
    <p:sldId id="376" r:id="rId76"/>
    <p:sldId id="377" r:id="rId77"/>
    <p:sldId id="378" r:id="rId78"/>
  </p:sldIdLst>
  <p:sldSz cx="13004800" cy="7302500"/>
  <p:notesSz cx="6858000" cy="9144000"/>
  <p:embeddedFontLst>
    <p:embeddedFont>
      <p:font typeface="Georgia" panose="02040502050405020303" pitchFamily="18" charset="0"/>
      <p:regular r:id="rId80"/>
      <p:bold r:id="rId81"/>
      <p:italic r:id="rId82"/>
      <p:boldItalic r:id="rId83"/>
    </p:embeddedFont>
    <p:embeddedFont>
      <p:font typeface="MS PGothic" panose="020B0600070205080204" pitchFamily="34" charset="-128"/>
      <p:regular r:id="rId84"/>
    </p:embeddedFont>
    <p:embeddedFont>
      <p:font typeface="Oswald" panose="020B0604020202020204" charset="0"/>
      <p:regular r:id="rId85"/>
      <p:bold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664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font" Target="fonts/font5.fntdata"/><Relationship Id="rId89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notesMaster" Target="notesMasters/notesMaster1.xml"/><Relationship Id="rId87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font" Target="fonts/font3.fntdata"/><Relationship Id="rId90" Type="http://schemas.openxmlformats.org/officeDocument/2006/relationships/tableStyles" Target="tableStyles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font" Target="fonts/font4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font" Target="fonts/font2.fntdata"/><Relationship Id="rId86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45720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68580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91440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114300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137160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160020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182880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251779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376237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87885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7158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7078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2" name="Shape 5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2743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Shape 526"/>
          <p:cNvSpPr>
            <a:spLocks noGrp="1" noRot="1" noChangeAspect="1"/>
          </p:cNvSpPr>
          <p:nvPr>
            <p:ph type="sldImg" idx="2"/>
          </p:nvPr>
        </p:nvSpPr>
        <p:spPr>
          <a:xfrm>
            <a:off x="376237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12034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6838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7574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5221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8" name="Shape 5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1563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1" name="Shape 6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7098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6" name="Shape 7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1036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2005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76237" y="685800"/>
            <a:ext cx="61056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40282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2" name="Shape 6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7200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2" name="Shape 6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0066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3" name="Shape 6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71291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3" name="Shape 6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19583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28047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83306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1" name="Shape 7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7207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Shape 76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029268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2081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57" name="Shape 45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76172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27633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94253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Shape 78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292363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94130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90653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6717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52854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35153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Shape 784"/>
          <p:cNvSpPr>
            <a:spLocks noGrp="1" noRot="1" noChangeAspect="1"/>
          </p:cNvSpPr>
          <p:nvPr>
            <p:ph type="sldImg" idx="2"/>
          </p:nvPr>
        </p:nvSpPr>
        <p:spPr>
          <a:xfrm>
            <a:off x="376237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766168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0" name="Shape 7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3765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7619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8243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02386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82628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D4B5B7-85EF-4E48-AC80-2380FACD9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sym typeface="Gill Sans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2853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9" name="Shape 81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1315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92533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1" name="Shape 8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38514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4" name="Shape 52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7624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6100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5268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37377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1494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9648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7" name="Shape 56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8392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4" name="Shape 5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7363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654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0253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4" name="Shape 5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2736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7252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Shape 78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34064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5" name="Shape 8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1592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5" name="Shape 4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65123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1" name="Shape 85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40254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8" name="Shape 8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25464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5" name="Shape 86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72779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>
            <a:spLocks noGrp="1" noRot="1" noChangeAspect="1"/>
          </p:cNvSpPr>
          <p:nvPr>
            <p:ph type="sldImg" idx="2"/>
          </p:nvPr>
        </p:nvSpPr>
        <p:spPr>
          <a:xfrm>
            <a:off x="376237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2" name="Shape 8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9228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>
            <a:spLocks noGrp="1" noRot="1" noChangeAspect="1"/>
          </p:cNvSpPr>
          <p:nvPr>
            <p:ph type="sldImg" idx="2"/>
          </p:nvPr>
        </p:nvSpPr>
        <p:spPr>
          <a:xfrm>
            <a:off x="376237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9" name="Shape 8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2147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2" name="Shape 8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71724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3" name="Shape 89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94107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Shape 973"/>
          <p:cNvSpPr>
            <a:spLocks noGrp="1" noRot="1" noChangeAspect="1"/>
          </p:cNvSpPr>
          <p:nvPr>
            <p:ph type="sldImg" idx="2"/>
          </p:nvPr>
        </p:nvSpPr>
        <p:spPr>
          <a:xfrm>
            <a:off x="376237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3967511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9" name="Shape 9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1980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Shape 97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67483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589180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6" name="Shape 7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15994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6" name="Shape 7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586546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9" name="Shape 91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215257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28397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9" name="Shape 91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208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376237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28633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7439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jp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jp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101" cy="304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4"/>
            <a:ext cx="4043866" cy="605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8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Shape 6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4" name="Shape 6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5" name="Shape 6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6" name="Shape 6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0" marR="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748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60600" marR="0" lvl="3" indent="-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946400" marR="0" lvl="4" indent="-825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797300" marR="0" lvl="5" indent="-1054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381500" marR="0" lvl="6" indent="-128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965700" marR="0" lvl="7" indent="-151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549900" marR="0" lvl="8" indent="-173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hape 6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0" name="Shape 7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71" name="Shape 71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hape 7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6" name="Shape 7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7" name="Shape 77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92" name="Shape 92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3" name="Shape 9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Shape 94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95" name="Shape 95"/>
          <p:cNvSpPr/>
          <p:nvPr/>
        </p:nvSpPr>
        <p:spPr>
          <a:xfrm>
            <a:off x="8790781" y="1828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96" name="Shape 96"/>
          <p:cNvGrpSpPr/>
          <p:nvPr/>
        </p:nvGrpSpPr>
        <p:grpSpPr>
          <a:xfrm>
            <a:off x="4051298" y="1828799"/>
            <a:ext cx="2032001" cy="2032001"/>
            <a:chOff x="0" y="0"/>
            <a:chExt cx="2032000" cy="2032000"/>
          </a:xfrm>
        </p:grpSpPr>
        <p:pic>
          <p:nvPicPr>
            <p:cNvPr id="97" name="Shape 9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Shape 98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99" name="Shape 99"/>
            <p:cNvSpPr/>
            <p:nvPr/>
          </p:nvSpPr>
          <p:spPr>
            <a:xfrm>
              <a:off x="165100" y="419100"/>
              <a:ext cx="1676399" cy="1415134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0" name="Shape 100"/>
          <p:cNvGrpSpPr/>
          <p:nvPr/>
        </p:nvGrpSpPr>
        <p:grpSpPr>
          <a:xfrm>
            <a:off x="6362698" y="1828799"/>
            <a:ext cx="2032001" cy="2032001"/>
            <a:chOff x="0" y="0"/>
            <a:chExt cx="2032000" cy="2032000"/>
          </a:xfrm>
        </p:grpSpPr>
        <p:pic>
          <p:nvPicPr>
            <p:cNvPr id="101" name="Shape 10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Shape 102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3" name="Shape 103"/>
            <p:cNvSpPr/>
            <p:nvPr/>
          </p:nvSpPr>
          <p:spPr>
            <a:xfrm>
              <a:off x="177800" y="419100"/>
              <a:ext cx="1676399" cy="1415134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4" name="Shape 104"/>
          <p:cNvGrpSpPr/>
          <p:nvPr/>
        </p:nvGrpSpPr>
        <p:grpSpPr>
          <a:xfrm>
            <a:off x="4051298" y="4114798"/>
            <a:ext cx="2032001" cy="2032001"/>
            <a:chOff x="0" y="0"/>
            <a:chExt cx="2032000" cy="2032000"/>
          </a:xfrm>
        </p:grpSpPr>
        <p:pic>
          <p:nvPicPr>
            <p:cNvPr id="105" name="Shape 10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Shape 106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7" name="Shape 107"/>
            <p:cNvSpPr/>
            <p:nvPr/>
          </p:nvSpPr>
          <p:spPr>
            <a:xfrm>
              <a:off x="165100" y="444500"/>
              <a:ext cx="1676399" cy="1415134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8" name="Shape 108"/>
          <p:cNvGrpSpPr/>
          <p:nvPr/>
        </p:nvGrpSpPr>
        <p:grpSpPr>
          <a:xfrm>
            <a:off x="6362698" y="4114798"/>
            <a:ext cx="2032001" cy="2032001"/>
            <a:chOff x="0" y="0"/>
            <a:chExt cx="2032000" cy="2032000"/>
          </a:xfrm>
        </p:grpSpPr>
        <p:pic>
          <p:nvPicPr>
            <p:cNvPr id="109" name="Shape 109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Shape 110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11" name="Shape 111"/>
            <p:cNvSpPr/>
            <p:nvPr/>
          </p:nvSpPr>
          <p:spPr>
            <a:xfrm>
              <a:off x="177800" y="444500"/>
              <a:ext cx="1676399" cy="1415134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12" name="Shape 112"/>
          <p:cNvSpPr/>
          <p:nvPr/>
        </p:nvSpPr>
        <p:spPr>
          <a:xfrm>
            <a:off x="8790781" y="4114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0633" y="0"/>
                </a:moveTo>
                <a:cubicBezTo>
                  <a:pt x="15433" y="0"/>
                  <a:pt x="11216" y="6716"/>
                  <a:pt x="11216" y="15000"/>
                </a:cubicBezTo>
                <a:lnTo>
                  <a:pt x="11216" y="28966"/>
                </a:lnTo>
                <a:lnTo>
                  <a:pt x="0" y="37572"/>
                </a:lnTo>
                <a:lnTo>
                  <a:pt x="11216" y="46172"/>
                </a:lnTo>
                <a:lnTo>
                  <a:pt x="11216" y="105000"/>
                </a:lnTo>
                <a:cubicBezTo>
                  <a:pt x="11216" y="113283"/>
                  <a:pt x="15433" y="120000"/>
                  <a:pt x="20633" y="120000"/>
                </a:cubicBezTo>
                <a:lnTo>
                  <a:pt x="110583" y="120000"/>
                </a:lnTo>
                <a:cubicBezTo>
                  <a:pt x="115783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783" y="0"/>
                  <a:pt x="110583" y="0"/>
                </a:cubicBezTo>
                <a:lnTo>
                  <a:pt x="20633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Shape 11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5" name="Shape 11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6" name="Shape 116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17" name="Shape 11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Shape 118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19" name="Shape 119"/>
          <p:cNvCxnSpPr/>
          <p:nvPr/>
        </p:nvCxnSpPr>
        <p:spPr>
          <a:xfrm rot="10800000" flipH="1">
            <a:off x="3911600" y="3243406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20" name="Shape 120"/>
          <p:cNvCxnSpPr/>
          <p:nvPr/>
        </p:nvCxnSpPr>
        <p:spPr>
          <a:xfrm rot="10800000" flipH="1">
            <a:off x="3911600" y="5381322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2989696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22" name="Shape 122"/>
          <p:cNvSpPr/>
          <p:nvPr/>
        </p:nvSpPr>
        <p:spPr>
          <a:xfrm>
            <a:off x="3911600" y="5114914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23" name="Shape 123"/>
          <p:cNvCxnSpPr/>
          <p:nvPr/>
        </p:nvCxnSpPr>
        <p:spPr>
          <a:xfrm rot="10800000" flipH="1">
            <a:off x="3911600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4" name="Shape 124"/>
          <p:cNvSpPr/>
          <p:nvPr/>
        </p:nvSpPr>
        <p:spPr>
          <a:xfrm>
            <a:off x="3911600" y="1969299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25" name="Shape 125"/>
          <p:cNvCxnSpPr/>
          <p:nvPr/>
        </p:nvCxnSpPr>
        <p:spPr>
          <a:xfrm rot="10800000">
            <a:off x="3225800" y="1803658"/>
            <a:ext cx="0" cy="4430477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Shape 12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28" name="Shape 12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29" name="Shape 129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Shape 13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32" name="Shape 13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33" name="Shape 133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Shape 13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7" name="Shape 13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8" name="Shape 138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39" name="Shape 13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Shape 140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41" name="Shape 141"/>
          <p:cNvCxnSpPr/>
          <p:nvPr/>
        </p:nvCxnSpPr>
        <p:spPr>
          <a:xfrm rot="10800000">
            <a:off x="3225800" y="1803658"/>
            <a:ext cx="0" cy="4430477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Shape 1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4" name="Shape 1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5" name="Shape 145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6" name="Shape 146"/>
          <p:cNvCxnSpPr/>
          <p:nvPr/>
        </p:nvCxnSpPr>
        <p:spPr>
          <a:xfrm rot="10800000" flipH="1">
            <a:off x="635000" y="2781141"/>
            <a:ext cx="7742696" cy="15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7" name="Shape 147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48" name="Shape 148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0" marR="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748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60600" marR="0" lvl="3" indent="-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946400" marR="0" lvl="4" indent="-825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797300" marR="0" lvl="5" indent="-1054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381500" marR="0" lvl="6" indent="-128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965700" marR="0" lvl="7" indent="-151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549900" marR="0" lvl="8" indent="-173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buNone/>
              <a:defRPr sz="1800"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buNone/>
              <a:defRPr sz="1800"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buNone/>
              <a:defRPr sz="1800"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buNone/>
              <a:defRPr sz="1800"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buNone/>
              <a:defRPr sz="1800"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buNone/>
              <a:defRPr sz="1800"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buNone/>
              <a:defRPr sz="1800"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buNone/>
              <a:defRPr sz="1800"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buNone/>
              <a:defRPr sz="1800"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buNone/>
              <a:defRPr sz="1800"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buNone/>
              <a:defRPr sz="1800"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buNone/>
              <a:defRPr sz="1800"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buNone/>
              <a:defRPr sz="1800"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buNone/>
              <a:defRPr sz="1800"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176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48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20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543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099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655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11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Shape 15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7" name="Shape 15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8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0" marR="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748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60600" marR="0" lvl="3" indent="-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946400" marR="0" lvl="4" indent="-825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797300" marR="0" lvl="5" indent="-1054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381500" marR="0" lvl="6" indent="-128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965700" marR="0" lvl="7" indent="-151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549900" marR="0" lvl="8" indent="-173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1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Shape 16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3" name="Shape 16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0" marR="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748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60600" marR="0" lvl="3" indent="-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946400" marR="0" lvl="4" indent="-825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797300" marR="0" lvl="5" indent="-1054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381500" marR="0" lvl="6" indent="-128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965700" marR="0" lvl="7" indent="-151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549900" marR="0" lvl="8" indent="-173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Shape 16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9" name="Shape 16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8" cy="40893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0" marR="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748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60600" marR="0" lvl="3" indent="-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946400" marR="0" lvl="4" indent="-825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797300" marR="0" lvl="5" indent="-1054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381500" marR="0" lvl="6" indent="-128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965700" marR="0" lvl="7" indent="-151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549900" marR="0" lvl="8" indent="-173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4"/>
            <a:ext cx="4043866" cy="605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8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Shape 17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7" name="Shape 17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8" name="Shape 178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9" name="Shape 179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0" marR="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748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60600" marR="0" lvl="3" indent="-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946400" marR="0" lvl="4" indent="-825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797300" marR="0" lvl="5" indent="-1054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381500" marR="0" lvl="6" indent="-128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965700" marR="0" lvl="7" indent="-151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549900" marR="0" lvl="8" indent="-173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Shape 18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84" name="Shape 18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85" name="Shape 185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 w/ Sourc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01" name="Shape 20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hape 1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9" name="Shape 1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5279" y="1481650"/>
            <a:ext cx="6839660" cy="1565275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4999"/>
              </a:lnSpc>
              <a:defRPr sz="5417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5001" y="2878050"/>
            <a:ext cx="7984153" cy="1865313"/>
          </a:xfrm>
          <a:prstGeom prst="rect">
            <a:avLst/>
          </a:prstGeom>
        </p:spPr>
        <p:txBody>
          <a:bodyPr vert="horz" lIns="0" tIns="32914" rIns="65828" bIns="32914"/>
          <a:lstStyle>
            <a:lvl1pPr marL="242537" indent="-242537" algn="l">
              <a:buSzPct val="69000"/>
              <a:buFont typeface="Lucida Grande"/>
              <a:buChar char="‣"/>
              <a:defRPr baseline="0"/>
            </a:lvl1pPr>
            <a:lvl2pPr marL="457140" indent="0" algn="ctr">
              <a:buNone/>
              <a:defRPr/>
            </a:lvl2pPr>
            <a:lvl3pPr marL="914281" indent="0" algn="ctr">
              <a:buNone/>
              <a:defRPr/>
            </a:lvl3pPr>
            <a:lvl4pPr marL="1371421" indent="0" algn="ctr">
              <a:buNone/>
              <a:defRPr/>
            </a:lvl4pPr>
            <a:lvl5pPr marL="1828560" indent="0" algn="ctr">
              <a:buNone/>
              <a:defRPr/>
            </a:lvl5pPr>
            <a:lvl6pPr marL="2285700" indent="0" algn="ctr">
              <a:buNone/>
              <a:defRPr/>
            </a:lvl6pPr>
            <a:lvl7pPr marL="2742841" indent="0" algn="ctr">
              <a:buNone/>
              <a:defRPr/>
            </a:lvl7pPr>
            <a:lvl8pPr marL="3199981" indent="0" algn="ctr">
              <a:buNone/>
              <a:defRPr/>
            </a:lvl8pPr>
            <a:lvl9pPr marL="3657121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515668" y="687917"/>
            <a:ext cx="8890362" cy="4233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194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8619152" y="2910417"/>
            <a:ext cx="3810155" cy="3810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66962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5277" y="1481650"/>
            <a:ext cx="11708192" cy="1565275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4999"/>
              </a:lnSpc>
              <a:defRPr sz="5417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515667" y="687917"/>
            <a:ext cx="9902724" cy="4233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194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630616" y="2870064"/>
            <a:ext cx="11692854" cy="4167853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1000"/>
              </a:spcBef>
              <a:buFont typeface="Arial"/>
              <a:buNone/>
              <a:defRPr sz="2778"/>
            </a:lvl1pPr>
            <a:lvl2pPr>
              <a:spcBef>
                <a:spcPts val="1000"/>
              </a:spcBef>
              <a:defRPr sz="2778"/>
            </a:lvl2pPr>
            <a:lvl3pPr>
              <a:spcBef>
                <a:spcPts val="1000"/>
              </a:spcBef>
              <a:defRPr sz="2778"/>
            </a:lvl3pPr>
            <a:lvl4pPr>
              <a:spcBef>
                <a:spcPts val="1000"/>
              </a:spcBef>
              <a:defRPr sz="2778"/>
            </a:lvl4pPr>
            <a:lvl5pPr>
              <a:spcBef>
                <a:spcPts val="1000"/>
              </a:spcBef>
              <a:defRPr sz="2778"/>
            </a:lvl5pPr>
            <a:lvl6pPr>
              <a:defRPr sz="1806"/>
            </a:lvl6pPr>
            <a:lvl7pPr>
              <a:defRPr sz="1806"/>
            </a:lvl7pPr>
            <a:lvl8pPr>
              <a:defRPr sz="1806"/>
            </a:lvl8pPr>
            <a:lvl9pPr>
              <a:defRPr sz="180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33250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635027" y="676893"/>
            <a:ext cx="11734748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944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635027" y="1261181"/>
            <a:ext cx="11734748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944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57978" y="264584"/>
            <a:ext cx="12488842" cy="6773333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1000"/>
              </a:spcBef>
              <a:buNone/>
              <a:defRPr sz="2778"/>
            </a:lvl1pPr>
            <a:lvl2pPr>
              <a:spcBef>
                <a:spcPts val="1000"/>
              </a:spcBef>
              <a:defRPr sz="2778"/>
            </a:lvl2pPr>
            <a:lvl3pPr>
              <a:spcBef>
                <a:spcPts val="1000"/>
              </a:spcBef>
              <a:defRPr sz="2778"/>
            </a:lvl3pPr>
            <a:lvl4pPr>
              <a:spcBef>
                <a:spcPts val="1000"/>
              </a:spcBef>
              <a:defRPr sz="2778"/>
            </a:lvl4pPr>
            <a:lvl5pPr>
              <a:spcBef>
                <a:spcPts val="1000"/>
              </a:spcBef>
              <a:defRPr sz="2778"/>
            </a:lvl5pPr>
            <a:lvl6pPr>
              <a:defRPr sz="1806"/>
            </a:lvl6pPr>
            <a:lvl7pPr>
              <a:defRPr sz="1806"/>
            </a:lvl7pPr>
            <a:lvl8pPr>
              <a:defRPr sz="1806"/>
            </a:lvl8pPr>
            <a:lvl9pPr>
              <a:defRPr sz="1806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5277" y="1481650"/>
            <a:ext cx="11708192" cy="1565275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4999"/>
              </a:lnSpc>
              <a:defRPr sz="5417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515667" y="687917"/>
            <a:ext cx="9902724" cy="4233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194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3153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635027" y="676893"/>
            <a:ext cx="11734748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944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635027" y="1261181"/>
            <a:ext cx="11734748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944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24" y="1534583"/>
            <a:ext cx="6281906" cy="50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515667" y="687917"/>
            <a:ext cx="9902724" cy="423333"/>
          </a:xfrm>
          <a:prstGeom prst="rect">
            <a:avLst/>
          </a:prstGeom>
        </p:spPr>
        <p:txBody>
          <a:bodyPr vert="horz"/>
          <a:lstStyle>
            <a:lvl1pPr marL="0" marR="0" indent="0" algn="l" defTabSz="1270010" rtl="0" eaLnBrk="0" fontAlgn="base" latinLnBrk="0" hangingPunct="0">
              <a:lnSpc>
                <a:spcPts val="3403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3194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3681559" y="1788204"/>
            <a:ext cx="5736757" cy="323947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1000"/>
              </a:spcBef>
              <a:buNone/>
              <a:defRPr sz="2778"/>
            </a:lvl1pPr>
            <a:lvl2pPr>
              <a:spcBef>
                <a:spcPts val="1000"/>
              </a:spcBef>
              <a:defRPr sz="2778"/>
            </a:lvl2pPr>
            <a:lvl3pPr>
              <a:spcBef>
                <a:spcPts val="1000"/>
              </a:spcBef>
              <a:defRPr sz="2778"/>
            </a:lvl3pPr>
            <a:lvl4pPr>
              <a:spcBef>
                <a:spcPts val="1000"/>
              </a:spcBef>
              <a:defRPr sz="2778"/>
            </a:lvl4pPr>
            <a:lvl5pPr>
              <a:spcBef>
                <a:spcPts val="1000"/>
              </a:spcBef>
              <a:defRPr sz="2778"/>
            </a:lvl5pPr>
            <a:lvl6pPr>
              <a:defRPr sz="1806"/>
            </a:lvl6pPr>
            <a:lvl7pPr>
              <a:defRPr sz="1806"/>
            </a:lvl7pPr>
            <a:lvl8pPr>
              <a:defRPr sz="1806"/>
            </a:lvl8pPr>
            <a:lvl9pPr>
              <a:defRPr sz="1806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48563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494" y="1543403"/>
            <a:ext cx="7305001" cy="511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635027" y="676893"/>
            <a:ext cx="11734748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944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635027" y="1261181"/>
            <a:ext cx="11734748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944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515667" y="687917"/>
            <a:ext cx="9902724" cy="423333"/>
          </a:xfrm>
          <a:prstGeom prst="rect">
            <a:avLst/>
          </a:prstGeom>
        </p:spPr>
        <p:txBody>
          <a:bodyPr vert="horz"/>
          <a:lstStyle>
            <a:lvl1pPr marL="0" marR="0" indent="0" algn="l" defTabSz="1270010" rtl="0" eaLnBrk="0" fontAlgn="base" latinLnBrk="0" hangingPunct="0">
              <a:lnSpc>
                <a:spcPts val="3403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3194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3759397" y="1816979"/>
            <a:ext cx="5437755" cy="338702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1000"/>
              </a:spcBef>
              <a:buNone/>
              <a:defRPr sz="2778"/>
            </a:lvl1pPr>
            <a:lvl2pPr>
              <a:spcBef>
                <a:spcPts val="1000"/>
              </a:spcBef>
              <a:defRPr sz="2778"/>
            </a:lvl2pPr>
            <a:lvl3pPr>
              <a:spcBef>
                <a:spcPts val="1000"/>
              </a:spcBef>
              <a:defRPr sz="2778"/>
            </a:lvl3pPr>
            <a:lvl4pPr>
              <a:spcBef>
                <a:spcPts val="1000"/>
              </a:spcBef>
              <a:defRPr sz="2778"/>
            </a:lvl4pPr>
            <a:lvl5pPr>
              <a:spcBef>
                <a:spcPts val="1000"/>
              </a:spcBef>
              <a:defRPr sz="2778"/>
            </a:lvl5pPr>
            <a:lvl6pPr>
              <a:defRPr sz="1806"/>
            </a:lvl6pPr>
            <a:lvl7pPr>
              <a:defRPr sz="1806"/>
            </a:lvl7pPr>
            <a:lvl8pPr>
              <a:defRPr sz="1806"/>
            </a:lvl8pPr>
            <a:lvl9pPr>
              <a:defRPr sz="1806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48415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44" y="1578681"/>
            <a:ext cx="6753764" cy="528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635027" y="676893"/>
            <a:ext cx="11734748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944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635027" y="1261181"/>
            <a:ext cx="11734748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944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515667" y="687917"/>
            <a:ext cx="9902724" cy="423333"/>
          </a:xfrm>
          <a:prstGeom prst="rect">
            <a:avLst/>
          </a:prstGeom>
        </p:spPr>
        <p:txBody>
          <a:bodyPr vert="horz"/>
          <a:lstStyle>
            <a:lvl1pPr marL="0" marR="0" indent="0" algn="l" defTabSz="1270010" rtl="0" eaLnBrk="0" fontAlgn="base" latinLnBrk="0" hangingPunct="0">
              <a:lnSpc>
                <a:spcPts val="3403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3194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3901859" y="2165771"/>
            <a:ext cx="5375522" cy="404128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1000"/>
              </a:spcBef>
              <a:buNone/>
              <a:defRPr sz="2778"/>
            </a:lvl1pPr>
            <a:lvl2pPr>
              <a:spcBef>
                <a:spcPts val="1000"/>
              </a:spcBef>
              <a:defRPr sz="2778"/>
            </a:lvl2pPr>
            <a:lvl3pPr>
              <a:spcBef>
                <a:spcPts val="1000"/>
              </a:spcBef>
              <a:defRPr sz="2778"/>
            </a:lvl3pPr>
            <a:lvl4pPr>
              <a:spcBef>
                <a:spcPts val="1000"/>
              </a:spcBef>
              <a:defRPr sz="2778"/>
            </a:lvl4pPr>
            <a:lvl5pPr>
              <a:spcBef>
                <a:spcPts val="1000"/>
              </a:spcBef>
              <a:defRPr sz="2778"/>
            </a:lvl5pPr>
            <a:lvl6pPr>
              <a:defRPr sz="1806"/>
            </a:lvl6pPr>
            <a:lvl7pPr>
              <a:defRPr sz="1806"/>
            </a:lvl7pPr>
            <a:lvl8pPr>
              <a:defRPr sz="1806"/>
            </a:lvl8pPr>
            <a:lvl9pPr>
              <a:defRPr sz="1806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27389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998844" y="1457414"/>
            <a:ext cx="10537459" cy="537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635027" y="676893"/>
            <a:ext cx="11734748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944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635027" y="1261181"/>
            <a:ext cx="11734748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944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515667" y="687917"/>
            <a:ext cx="9902724" cy="423333"/>
          </a:xfrm>
          <a:prstGeom prst="rect">
            <a:avLst/>
          </a:prstGeom>
        </p:spPr>
        <p:txBody>
          <a:bodyPr vert="horz"/>
          <a:lstStyle>
            <a:lvl1pPr marL="0" marR="0" indent="0" algn="l" defTabSz="1270010" rtl="0" eaLnBrk="0" fontAlgn="base" latinLnBrk="0" hangingPunct="0">
              <a:lnSpc>
                <a:spcPts val="3403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3194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24709" y="1971400"/>
            <a:ext cx="2330305" cy="39873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1000"/>
              </a:spcBef>
              <a:buNone/>
              <a:defRPr sz="2778"/>
            </a:lvl1pPr>
            <a:lvl2pPr>
              <a:spcBef>
                <a:spcPts val="1000"/>
              </a:spcBef>
              <a:defRPr sz="2778"/>
            </a:lvl2pPr>
            <a:lvl3pPr>
              <a:spcBef>
                <a:spcPts val="1000"/>
              </a:spcBef>
              <a:defRPr sz="2778"/>
            </a:lvl3pPr>
            <a:lvl4pPr>
              <a:spcBef>
                <a:spcPts val="1000"/>
              </a:spcBef>
              <a:defRPr sz="2778"/>
            </a:lvl4pPr>
            <a:lvl5pPr>
              <a:spcBef>
                <a:spcPts val="1000"/>
              </a:spcBef>
              <a:defRPr sz="2778"/>
            </a:lvl5pPr>
            <a:lvl6pPr>
              <a:defRPr sz="1806"/>
            </a:lvl6pPr>
            <a:lvl7pPr>
              <a:defRPr sz="1806"/>
            </a:lvl7pPr>
            <a:lvl8pPr>
              <a:defRPr sz="1806"/>
            </a:lvl8pPr>
            <a:lvl9pPr>
              <a:defRPr sz="1806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5416858" y="2478009"/>
            <a:ext cx="2263969" cy="33544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1000"/>
              </a:spcBef>
              <a:buNone/>
              <a:defRPr sz="2778"/>
            </a:lvl1pPr>
            <a:lvl2pPr>
              <a:spcBef>
                <a:spcPts val="1000"/>
              </a:spcBef>
              <a:defRPr sz="2778"/>
            </a:lvl2pPr>
            <a:lvl3pPr>
              <a:spcBef>
                <a:spcPts val="1000"/>
              </a:spcBef>
              <a:defRPr sz="2778"/>
            </a:lvl3pPr>
            <a:lvl4pPr>
              <a:spcBef>
                <a:spcPts val="1000"/>
              </a:spcBef>
              <a:defRPr sz="2778"/>
            </a:lvl4pPr>
            <a:lvl5pPr>
              <a:spcBef>
                <a:spcPts val="1000"/>
              </a:spcBef>
              <a:defRPr sz="2778"/>
            </a:lvl5pPr>
            <a:lvl6pPr>
              <a:defRPr sz="1806"/>
            </a:lvl6pPr>
            <a:lvl7pPr>
              <a:defRPr sz="1806"/>
            </a:lvl7pPr>
            <a:lvl8pPr>
              <a:defRPr sz="1806"/>
            </a:lvl8pPr>
            <a:lvl9pPr>
              <a:defRPr sz="1806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8870730" y="2069563"/>
            <a:ext cx="2351890" cy="3910021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1000"/>
              </a:spcBef>
              <a:buNone/>
              <a:defRPr sz="2778"/>
            </a:lvl1pPr>
            <a:lvl2pPr>
              <a:spcBef>
                <a:spcPts val="1000"/>
              </a:spcBef>
              <a:defRPr sz="2778"/>
            </a:lvl2pPr>
            <a:lvl3pPr>
              <a:spcBef>
                <a:spcPts val="1000"/>
              </a:spcBef>
              <a:defRPr sz="2778"/>
            </a:lvl3pPr>
            <a:lvl4pPr>
              <a:spcBef>
                <a:spcPts val="1000"/>
              </a:spcBef>
              <a:defRPr sz="2778"/>
            </a:lvl4pPr>
            <a:lvl5pPr>
              <a:spcBef>
                <a:spcPts val="1000"/>
              </a:spcBef>
              <a:defRPr sz="2778"/>
            </a:lvl5pPr>
            <a:lvl6pPr>
              <a:defRPr sz="1806"/>
            </a:lvl6pPr>
            <a:lvl7pPr>
              <a:defRPr sz="1806"/>
            </a:lvl7pPr>
            <a:lvl8pPr>
              <a:defRPr sz="1806"/>
            </a:lvl8pPr>
            <a:lvl9pPr>
              <a:defRPr sz="1806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77138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630617" y="2892778"/>
            <a:ext cx="37550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4703162" y="2897188"/>
            <a:ext cx="7322641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630617" y="5080000"/>
            <a:ext cx="37550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4683316" y="5071181"/>
            <a:ext cx="732264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7" y="2071853"/>
            <a:ext cx="3734771" cy="681038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944" b="1" cap="all">
                <a:latin typeface="+mj-lt"/>
              </a:defRPr>
            </a:lvl1pPr>
            <a:lvl2pPr marL="457140" indent="0">
              <a:buNone/>
              <a:defRPr sz="1944" b="1"/>
            </a:lvl2pPr>
            <a:lvl3pPr marL="914281" indent="0">
              <a:buNone/>
              <a:defRPr sz="1806" b="1"/>
            </a:lvl3pPr>
            <a:lvl4pPr marL="1371421" indent="0">
              <a:buNone/>
              <a:defRPr sz="1667" b="1"/>
            </a:lvl4pPr>
            <a:lvl5pPr marL="1828560" indent="0">
              <a:buNone/>
              <a:defRPr sz="1667" b="1"/>
            </a:lvl5pPr>
            <a:lvl6pPr marL="2285700" indent="0">
              <a:buNone/>
              <a:defRPr sz="1667" b="1"/>
            </a:lvl6pPr>
            <a:lvl7pPr marL="2742841" indent="0">
              <a:buNone/>
              <a:defRPr sz="1667" b="1"/>
            </a:lvl7pPr>
            <a:lvl8pPr marL="3199981" indent="0">
              <a:buNone/>
              <a:defRPr sz="1667" b="1"/>
            </a:lvl8pPr>
            <a:lvl9pPr marL="3657121" indent="0">
              <a:buNone/>
              <a:defRPr sz="16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7" y="2997996"/>
            <a:ext cx="3734771" cy="166687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944"/>
            </a:lvl1pPr>
            <a:lvl2pPr>
              <a:lnSpc>
                <a:spcPct val="100000"/>
              </a:lnSpc>
              <a:defRPr sz="1944"/>
            </a:lvl2pPr>
            <a:lvl3pPr>
              <a:defRPr sz="2361"/>
            </a:lvl3pPr>
            <a:lvl4pPr>
              <a:defRPr sz="2361"/>
            </a:lvl4pPr>
            <a:lvl5pPr>
              <a:defRPr sz="2361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515667" y="687917"/>
            <a:ext cx="9902724" cy="423333"/>
          </a:xfrm>
          <a:prstGeom prst="rect">
            <a:avLst/>
          </a:prstGeom>
        </p:spPr>
        <p:txBody>
          <a:bodyPr vert="horz"/>
          <a:lstStyle>
            <a:lvl1pPr marL="0" marR="0" indent="0" algn="l" defTabSz="1270010" rtl="0" eaLnBrk="0" fontAlgn="base" latinLnBrk="0" hangingPunct="0">
              <a:lnSpc>
                <a:spcPts val="3403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3194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03160" y="2075256"/>
            <a:ext cx="7302797" cy="681038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944" b="1" cap="all">
                <a:latin typeface="+mj-lt"/>
              </a:defRPr>
            </a:lvl1pPr>
            <a:lvl2pPr marL="457140" indent="0">
              <a:buNone/>
              <a:defRPr sz="1944" b="1"/>
            </a:lvl2pPr>
            <a:lvl3pPr marL="914281" indent="0">
              <a:buNone/>
              <a:defRPr sz="1806" b="1"/>
            </a:lvl3pPr>
            <a:lvl4pPr marL="1371421" indent="0">
              <a:buNone/>
              <a:defRPr sz="1667" b="1"/>
            </a:lvl4pPr>
            <a:lvl5pPr marL="1828560" indent="0">
              <a:buNone/>
              <a:defRPr sz="1667" b="1"/>
            </a:lvl5pPr>
            <a:lvl6pPr marL="2285700" indent="0">
              <a:buNone/>
              <a:defRPr sz="1667" b="1"/>
            </a:lvl6pPr>
            <a:lvl7pPr marL="2742841" indent="0">
              <a:buNone/>
              <a:defRPr sz="1667" b="1"/>
            </a:lvl7pPr>
            <a:lvl8pPr marL="3199981" indent="0">
              <a:buNone/>
              <a:defRPr sz="1667" b="1"/>
            </a:lvl8pPr>
            <a:lvl9pPr marL="3657121" indent="0">
              <a:buNone/>
              <a:defRPr sz="16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4703160" y="3001399"/>
            <a:ext cx="1693402" cy="154424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944" i="1"/>
            </a:lvl1pPr>
            <a:lvl2pPr>
              <a:defRPr sz="2361"/>
            </a:lvl2pPr>
            <a:lvl3pPr>
              <a:defRPr sz="2361"/>
            </a:lvl3pPr>
            <a:lvl4pPr>
              <a:defRPr sz="2361"/>
            </a:lvl4pPr>
            <a:lvl5pPr>
              <a:defRPr sz="2361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6741590" y="3001399"/>
            <a:ext cx="5264366" cy="1544244"/>
          </a:xfrm>
          <a:prstGeom prst="rect">
            <a:avLst/>
          </a:prstGeom>
        </p:spPr>
        <p:txBody>
          <a:bodyPr vert="horz" lIns="0" tIns="32914" rIns="65828" bIns="32914"/>
          <a:lstStyle>
            <a:lvl1pPr marL="313093" indent="-313093">
              <a:lnSpc>
                <a:spcPct val="100000"/>
              </a:lnSpc>
              <a:buSzPct val="100000"/>
              <a:buFont typeface="+mj-lt"/>
              <a:buAutoNum type="arabicPeriod"/>
              <a:defRPr sz="1944"/>
            </a:lvl1pPr>
            <a:lvl2pPr>
              <a:defRPr sz="2361"/>
            </a:lvl2pPr>
            <a:lvl3pPr>
              <a:defRPr sz="2361"/>
            </a:lvl3pPr>
            <a:lvl4pPr>
              <a:defRPr sz="2361"/>
            </a:lvl4pPr>
            <a:lvl5pPr>
              <a:defRPr sz="2361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650877" y="4264403"/>
            <a:ext cx="3734771" cy="681038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944" b="1" cap="all">
                <a:latin typeface="+mj-lt"/>
              </a:defRPr>
            </a:lvl1pPr>
            <a:lvl2pPr marL="457140" indent="0">
              <a:buNone/>
              <a:defRPr sz="1944" b="1"/>
            </a:lvl2pPr>
            <a:lvl3pPr marL="914281" indent="0">
              <a:buNone/>
              <a:defRPr sz="1806" b="1"/>
            </a:lvl3pPr>
            <a:lvl4pPr marL="1371421" indent="0">
              <a:buNone/>
              <a:defRPr sz="1667" b="1"/>
            </a:lvl4pPr>
            <a:lvl5pPr marL="1828560" indent="0">
              <a:buNone/>
              <a:defRPr sz="1667" b="1"/>
            </a:lvl5pPr>
            <a:lvl6pPr marL="2285700" indent="0">
              <a:buNone/>
              <a:defRPr sz="1667" b="1"/>
            </a:lvl6pPr>
            <a:lvl7pPr marL="2742841" indent="0">
              <a:buNone/>
              <a:defRPr sz="1667" b="1"/>
            </a:lvl7pPr>
            <a:lvl8pPr marL="3199981" indent="0">
              <a:buNone/>
              <a:defRPr sz="1667" b="1"/>
            </a:lvl8pPr>
            <a:lvl9pPr marL="3657121" indent="0">
              <a:buNone/>
              <a:defRPr sz="16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650877" y="5190547"/>
            <a:ext cx="3734771" cy="195320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944"/>
            </a:lvl1pPr>
            <a:lvl2pPr>
              <a:lnSpc>
                <a:spcPct val="100000"/>
              </a:lnSpc>
              <a:defRPr sz="1944"/>
            </a:lvl2pPr>
            <a:lvl3pPr>
              <a:lnSpc>
                <a:spcPct val="100000"/>
              </a:lnSpc>
              <a:defRPr sz="1944"/>
            </a:lvl3pPr>
            <a:lvl4pPr>
              <a:defRPr sz="2361"/>
            </a:lvl4pPr>
            <a:lvl5pPr>
              <a:defRPr sz="2361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4703160" y="4074584"/>
            <a:ext cx="7302797" cy="860954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944" b="1" cap="all">
                <a:latin typeface="+mj-lt"/>
              </a:defRPr>
            </a:lvl1pPr>
            <a:lvl2pPr marL="457140" indent="0">
              <a:buNone/>
              <a:defRPr sz="1944" b="1"/>
            </a:lvl2pPr>
            <a:lvl3pPr marL="914281" indent="0">
              <a:buNone/>
              <a:defRPr sz="1806" b="1"/>
            </a:lvl3pPr>
            <a:lvl4pPr marL="1371421" indent="0">
              <a:buNone/>
              <a:defRPr sz="1667" b="1"/>
            </a:lvl4pPr>
            <a:lvl5pPr marL="1828560" indent="0">
              <a:buNone/>
              <a:defRPr sz="1667" b="1"/>
            </a:lvl5pPr>
            <a:lvl6pPr marL="2285700" indent="0">
              <a:buNone/>
              <a:defRPr sz="1667" b="1"/>
            </a:lvl6pPr>
            <a:lvl7pPr marL="2742841" indent="0">
              <a:buNone/>
              <a:defRPr sz="1667" b="1"/>
            </a:lvl7pPr>
            <a:lvl8pPr marL="3199981" indent="0">
              <a:buNone/>
              <a:defRPr sz="1667" b="1"/>
            </a:lvl8pPr>
            <a:lvl9pPr marL="3657121" indent="0">
              <a:buNone/>
              <a:defRPr sz="16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4703160" y="5180644"/>
            <a:ext cx="7302797" cy="195320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944"/>
            </a:lvl1pPr>
            <a:lvl2pPr>
              <a:lnSpc>
                <a:spcPct val="100000"/>
              </a:lnSpc>
              <a:defRPr sz="1944"/>
            </a:lvl2pPr>
            <a:lvl3pPr>
              <a:lnSpc>
                <a:spcPct val="100000"/>
              </a:lnSpc>
              <a:defRPr sz="1944"/>
            </a:lvl3pPr>
            <a:lvl4pPr>
              <a:defRPr sz="2361"/>
            </a:lvl4pPr>
            <a:lvl5pPr>
              <a:defRPr sz="2361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48213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8568440" y="2892778"/>
            <a:ext cx="3755032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661485" y="2892778"/>
            <a:ext cx="7640155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88698" y="2081567"/>
            <a:ext cx="3734771" cy="681038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944" b="1" cap="all">
                <a:latin typeface="+mj-lt"/>
              </a:defRPr>
            </a:lvl1pPr>
            <a:lvl2pPr marL="457140" indent="0">
              <a:buNone/>
              <a:defRPr sz="1944" b="1"/>
            </a:lvl2pPr>
            <a:lvl3pPr marL="914281" indent="0">
              <a:buNone/>
              <a:defRPr sz="1806" b="1"/>
            </a:lvl3pPr>
            <a:lvl4pPr marL="1371421" indent="0">
              <a:buNone/>
              <a:defRPr sz="1667" b="1"/>
            </a:lvl4pPr>
            <a:lvl5pPr marL="1828560" indent="0">
              <a:buNone/>
              <a:defRPr sz="1667" b="1"/>
            </a:lvl5pPr>
            <a:lvl6pPr marL="2285700" indent="0">
              <a:buNone/>
              <a:defRPr sz="1667" b="1"/>
            </a:lvl6pPr>
            <a:lvl7pPr marL="2742841" indent="0">
              <a:buNone/>
              <a:defRPr sz="1667" b="1"/>
            </a:lvl7pPr>
            <a:lvl8pPr marL="3199981" indent="0">
              <a:buNone/>
              <a:defRPr sz="1667" b="1"/>
            </a:lvl8pPr>
            <a:lvl9pPr marL="3657121" indent="0">
              <a:buNone/>
              <a:defRPr sz="1667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88698" y="2995617"/>
            <a:ext cx="3734771" cy="393646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944"/>
            </a:lvl1pPr>
            <a:lvl2pPr>
              <a:lnSpc>
                <a:spcPct val="100000"/>
              </a:lnSpc>
              <a:defRPr sz="1944"/>
            </a:lvl2pPr>
            <a:lvl3pPr>
              <a:defRPr sz="2361"/>
            </a:lvl3pPr>
            <a:lvl4pPr>
              <a:defRPr sz="2361"/>
            </a:lvl4pPr>
            <a:lvl5pPr>
              <a:defRPr sz="2361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515667" y="687917"/>
            <a:ext cx="9902724" cy="423333"/>
          </a:xfrm>
          <a:prstGeom prst="rect">
            <a:avLst/>
          </a:prstGeom>
        </p:spPr>
        <p:txBody>
          <a:bodyPr vert="horz"/>
          <a:lstStyle>
            <a:lvl1pPr marL="0" marR="0" indent="0" algn="l" defTabSz="1270010" rtl="0" eaLnBrk="0" fontAlgn="base" latinLnBrk="0" hangingPunct="0">
              <a:lnSpc>
                <a:spcPts val="3403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3194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661484" y="2081567"/>
            <a:ext cx="7640155" cy="681038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944" b="1" cap="all">
                <a:latin typeface="+mj-lt"/>
              </a:defRPr>
            </a:lvl1pPr>
            <a:lvl2pPr marL="457140" indent="0">
              <a:buNone/>
              <a:defRPr sz="1944" b="1"/>
            </a:lvl2pPr>
            <a:lvl3pPr marL="914281" indent="0">
              <a:buNone/>
              <a:defRPr sz="1806" b="1"/>
            </a:lvl3pPr>
            <a:lvl4pPr marL="1371421" indent="0">
              <a:buNone/>
              <a:defRPr sz="1667" b="1"/>
            </a:lvl4pPr>
            <a:lvl5pPr marL="1828560" indent="0">
              <a:buNone/>
              <a:defRPr sz="1667" b="1"/>
            </a:lvl5pPr>
            <a:lvl6pPr marL="2285700" indent="0">
              <a:buNone/>
              <a:defRPr sz="1667" b="1"/>
            </a:lvl6pPr>
            <a:lvl7pPr marL="2742841" indent="0">
              <a:buNone/>
              <a:defRPr sz="1667" b="1"/>
            </a:lvl7pPr>
            <a:lvl8pPr marL="3199981" indent="0">
              <a:buNone/>
              <a:defRPr sz="1667" b="1"/>
            </a:lvl8pPr>
            <a:lvl9pPr marL="3657121" indent="0">
              <a:buNone/>
              <a:defRPr sz="16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661484" y="2995617"/>
            <a:ext cx="7640155" cy="393646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944"/>
            </a:lvl1pPr>
            <a:lvl2pPr>
              <a:lnSpc>
                <a:spcPct val="100000"/>
              </a:lnSpc>
              <a:defRPr sz="1944"/>
            </a:lvl2pPr>
            <a:lvl3pPr>
              <a:lnSpc>
                <a:spcPct val="100000"/>
              </a:lnSpc>
              <a:defRPr sz="1944"/>
            </a:lvl3pPr>
            <a:lvl4pPr>
              <a:defRPr sz="2361"/>
            </a:lvl4pPr>
            <a:lvl5pPr>
              <a:defRPr sz="2361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615277" y="1481650"/>
            <a:ext cx="11708192" cy="793767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4999"/>
              </a:lnSpc>
              <a:defRPr sz="5417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9651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6" y="1703388"/>
            <a:ext cx="5775325" cy="4819650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778"/>
            </a:lvl1pPr>
            <a:lvl2pPr>
              <a:defRPr sz="2361"/>
            </a:lvl2pPr>
            <a:lvl3pPr>
              <a:defRPr sz="1944"/>
            </a:lvl3pPr>
            <a:lvl4pPr>
              <a:defRPr sz="1806"/>
            </a:lvl4pPr>
            <a:lvl5pPr>
              <a:defRPr sz="1806"/>
            </a:lvl5pPr>
            <a:lvl6pPr>
              <a:defRPr sz="1806"/>
            </a:lvl6pPr>
            <a:lvl7pPr>
              <a:defRPr sz="1806"/>
            </a:lvl7pPr>
            <a:lvl8pPr>
              <a:defRPr sz="1806"/>
            </a:lvl8pPr>
            <a:lvl9pPr>
              <a:defRPr sz="180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2" y="1703388"/>
            <a:ext cx="5775325" cy="4819650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778"/>
            </a:lvl1pPr>
            <a:lvl2pPr>
              <a:defRPr sz="2361"/>
            </a:lvl2pPr>
            <a:lvl3pPr>
              <a:defRPr sz="1944"/>
            </a:lvl3pPr>
            <a:lvl4pPr>
              <a:defRPr sz="1806"/>
            </a:lvl4pPr>
            <a:lvl5pPr>
              <a:defRPr sz="1806"/>
            </a:lvl5pPr>
            <a:lvl6pPr>
              <a:defRPr sz="1806"/>
            </a:lvl6pPr>
            <a:lvl7pPr>
              <a:defRPr sz="1806"/>
            </a:lvl7pPr>
            <a:lvl8pPr>
              <a:defRPr sz="1806"/>
            </a:lvl8pPr>
            <a:lvl9pPr>
              <a:defRPr sz="180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515667" y="687917"/>
            <a:ext cx="9902724" cy="42333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194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3446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0" marR="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748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60600" marR="0" lvl="3" indent="-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946400" marR="0" lvl="4" indent="-825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797300" marR="0" lvl="5" indent="-1054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381500" marR="0" lvl="6" indent="-128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965700" marR="0" lvl="7" indent="-151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549900" marR="0" lvl="8" indent="-173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buNone/>
              <a:defRPr sz="1800"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buNone/>
              <a:defRPr sz="1800"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buNone/>
              <a:defRPr sz="1800"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buNone/>
              <a:defRPr sz="1800"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buNone/>
              <a:defRPr sz="1800"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buNone/>
              <a:defRPr sz="1800"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buNone/>
              <a:defRPr sz="1800"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515667" y="687917"/>
            <a:ext cx="9902724" cy="423333"/>
          </a:xfrm>
          <a:prstGeom prst="rect">
            <a:avLst/>
          </a:prstGeom>
        </p:spPr>
        <p:txBody>
          <a:bodyPr vert="horz"/>
          <a:lstStyle>
            <a:lvl1pPr marL="0" marR="0" indent="0" algn="l" defTabSz="1270010" rtl="0" eaLnBrk="0" fontAlgn="base" latinLnBrk="0" hangingPunct="0">
              <a:lnSpc>
                <a:spcPts val="3403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3194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59668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515667" y="687917"/>
            <a:ext cx="9902724" cy="423333"/>
          </a:xfrm>
          <a:prstGeom prst="rect">
            <a:avLst/>
          </a:prstGeom>
        </p:spPr>
        <p:txBody>
          <a:bodyPr vert="horz"/>
          <a:lstStyle>
            <a:lvl1pPr marL="0" marR="0" indent="0" algn="l" defTabSz="1270010" rtl="0" eaLnBrk="0" fontAlgn="base" latinLnBrk="0" hangingPunct="0">
              <a:lnSpc>
                <a:spcPts val="3403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3194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3644785" y="1852084"/>
            <a:ext cx="5186044" cy="4868333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92128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4587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101" cy="304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17175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961258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78677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00342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rot="10800000" flipH="1">
            <a:off x="6350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rot="10800000" flipH="1">
            <a:off x="46228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rot="10800000" flipH="1">
            <a:off x="635000" y="57528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7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6999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  <p:extLst>
      <p:ext uri="{BB962C8B-B14F-4D97-AF65-F5344CB8AC3E}">
        <p14:creationId xmlns:p14="http://schemas.microsoft.com/office/powerpoint/2010/main" val="34208225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  <p:extLst>
      <p:ext uri="{BB962C8B-B14F-4D97-AF65-F5344CB8AC3E}">
        <p14:creationId xmlns:p14="http://schemas.microsoft.com/office/powerpoint/2010/main" val="31449728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2356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hape 2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 rot="10800000" flipH="1">
            <a:off x="6350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0" name="Shape 30"/>
          <p:cNvCxnSpPr/>
          <p:nvPr/>
        </p:nvCxnSpPr>
        <p:spPr>
          <a:xfrm rot="10800000" flipH="1">
            <a:off x="4622800" y="2781141"/>
            <a:ext cx="7742696" cy="157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" name="Shape 31"/>
          <p:cNvCxnSpPr/>
          <p:nvPr/>
        </p:nvCxnSpPr>
        <p:spPr>
          <a:xfrm rot="10800000" flipH="1">
            <a:off x="635000" y="5752808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2" name="Shape 32"/>
          <p:cNvCxnSpPr/>
          <p:nvPr/>
        </p:nvCxnSpPr>
        <p:spPr>
          <a:xfrm>
            <a:off x="4635500" y="5753100"/>
            <a:ext cx="7731807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3" name="Shape 33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34" name="Shape 34"/>
          <p:cNvSpPr/>
          <p:nvPr/>
        </p:nvSpPr>
        <p:spPr>
          <a:xfrm>
            <a:off x="46355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5" name="Shape 35"/>
          <p:cNvSpPr/>
          <p:nvPr/>
        </p:nvSpPr>
        <p:spPr>
          <a:xfrm>
            <a:off x="4635500" y="5359400"/>
            <a:ext cx="7746999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6" name="Shape 36"/>
          <p:cNvSpPr/>
          <p:nvPr/>
        </p:nvSpPr>
        <p:spPr>
          <a:xfrm>
            <a:off x="635000" y="53594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61929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11690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364265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9" name="Shape 69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37220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Vestibulum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suscipit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erat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tristique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sollicitudin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Donec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sit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amet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neque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arcu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Vestibulum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at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rhoncus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neque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Vivamus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eget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vulputate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purus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Curabitur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venenatis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nisi non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faucibus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fringilla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—John Doe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051298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8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8" y="4114798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8" y="4114798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  <p:extLst>
      <p:ext uri="{BB962C8B-B14F-4D97-AF65-F5344CB8AC3E}">
        <p14:creationId xmlns:p14="http://schemas.microsoft.com/office/powerpoint/2010/main" val="2208463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16" name="Shape 116"/>
          <p:cNvCxnSpPr/>
          <p:nvPr/>
        </p:nvCxnSpPr>
        <p:spPr>
          <a:xfrm rot="10800000" flipH="1">
            <a:off x="3911600" y="3243406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3911600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3911600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22" name="Shape 122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823542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351635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  <p:extLst>
      <p:ext uri="{BB962C8B-B14F-4D97-AF65-F5344CB8AC3E}">
        <p14:creationId xmlns:p14="http://schemas.microsoft.com/office/powerpoint/2010/main" val="21172518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9812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38" name="Shape 138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6559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hape 3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" name="Shape 3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0" name="Shape 40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1" name="Shape 41"/>
          <p:cNvCxnSpPr/>
          <p:nvPr/>
        </p:nvCxnSpPr>
        <p:spPr>
          <a:xfrm rot="10800000" flipH="1">
            <a:off x="635000" y="2781141"/>
            <a:ext cx="7742696" cy="15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2" name="Shape 42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3" name="Shape 43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ase Stu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3406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: Full Page Imag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376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: IMAC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96427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: MAC Book Pro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2729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: IPad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48049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: Smart Phone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4802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67979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  <p:extLst>
      <p:ext uri="{BB962C8B-B14F-4D97-AF65-F5344CB8AC3E}">
        <p14:creationId xmlns:p14="http://schemas.microsoft.com/office/powerpoint/2010/main" val="757784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  <p:extLst>
      <p:ext uri="{BB962C8B-B14F-4D97-AF65-F5344CB8AC3E}">
        <p14:creationId xmlns:p14="http://schemas.microsoft.com/office/powerpoint/2010/main" val="261262852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 w/ Sourc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  <p:extLst>
      <p:ext uri="{BB962C8B-B14F-4D97-AF65-F5344CB8AC3E}">
        <p14:creationId xmlns:p14="http://schemas.microsoft.com/office/powerpoint/2010/main" val="142953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hape 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Shape 4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7" name="Shape 4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8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0" marR="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748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60600" marR="0" lvl="3" indent="-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946400" marR="0" lvl="4" indent="-825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797300" marR="0" lvl="5" indent="-1054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381500" marR="0" lvl="6" indent="-128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965700" marR="0" lvl="7" indent="-151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549900" marR="0" lvl="8" indent="-173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  <p:extLst>
      <p:ext uri="{BB962C8B-B14F-4D97-AF65-F5344CB8AC3E}">
        <p14:creationId xmlns:p14="http://schemas.microsoft.com/office/powerpoint/2010/main" val="32021578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  <p:extLst>
      <p:ext uri="{BB962C8B-B14F-4D97-AF65-F5344CB8AC3E}">
        <p14:creationId xmlns:p14="http://schemas.microsoft.com/office/powerpoint/2010/main" val="215632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Shape 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1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Shape 5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2" name="Shape 5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0" marR="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748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60600" marR="0" lvl="3" indent="-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946400" marR="0" lvl="4" indent="-825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797300" marR="0" lvl="5" indent="-1054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381500" marR="0" lvl="6" indent="-128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965700" marR="0" lvl="7" indent="-151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549900" marR="0" lvl="8" indent="-173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hape 5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7" name="Shape 5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8" cy="40893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889000" marR="0" lvl="1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748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60600" marR="0" lvl="3" indent="-596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946400" marR="0" lvl="4" indent="-825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797300" marR="0" lvl="5" indent="-1054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381500" marR="0" lvl="6" indent="-128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965700" marR="0" lvl="7" indent="-151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549900" marR="0" lvl="8" indent="-1739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1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Relationship Id="rId30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buNone/>
              <a:defRPr sz="1800"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buNone/>
              <a:defRPr sz="1800"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buNone/>
              <a:defRPr sz="1800"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buNone/>
              <a:defRPr sz="1800"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buNone/>
              <a:defRPr sz="1800"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buNone/>
              <a:defRPr sz="1800"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buNone/>
              <a:defRPr sz="1800"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04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17600" marR="0" lvl="2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4800" marR="0" lvl="3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2000" marR="0" lvl="4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erriweather Sans"/>
              <a:buChar char="‣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654300" marR="0" lvl="5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009900" marR="0" lvl="6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65500" marR="0" lvl="7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721100" marR="0" lvl="8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014778" y="736424"/>
            <a:ext cx="352792" cy="432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3200"/>
              </a:lnSpc>
              <a:defRPr sz="3194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125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125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125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125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5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5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5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5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635027" y="676893"/>
            <a:ext cx="11734748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944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635027" y="1261181"/>
            <a:ext cx="11734748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944"/>
          </a:p>
        </p:txBody>
      </p:sp>
    </p:spTree>
    <p:extLst>
      <p:ext uri="{BB962C8B-B14F-4D97-AF65-F5344CB8AC3E}">
        <p14:creationId xmlns:p14="http://schemas.microsoft.com/office/powerpoint/2010/main" val="490039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</p:sldLayoutIdLst>
  <p:transition/>
  <p:hf hdr="0" ftr="0" dt="0"/>
  <p:txStyles>
    <p:titleStyle>
      <a:lvl1pPr algn="l" rtl="0" eaLnBrk="0" fontAlgn="base" hangingPunct="0">
        <a:lnSpc>
          <a:spcPts val="3194"/>
        </a:lnSpc>
        <a:spcBef>
          <a:spcPct val="0"/>
        </a:spcBef>
        <a:spcAft>
          <a:spcPct val="0"/>
        </a:spcAft>
        <a:defRPr sz="3194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3194"/>
        </a:lnSpc>
        <a:spcBef>
          <a:spcPct val="0"/>
        </a:spcBef>
        <a:spcAft>
          <a:spcPct val="0"/>
        </a:spcAft>
        <a:defRPr sz="3194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3194"/>
        </a:lnSpc>
        <a:spcBef>
          <a:spcPct val="0"/>
        </a:spcBef>
        <a:spcAft>
          <a:spcPct val="0"/>
        </a:spcAft>
        <a:defRPr sz="3194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3194"/>
        </a:lnSpc>
        <a:spcBef>
          <a:spcPct val="0"/>
        </a:spcBef>
        <a:spcAft>
          <a:spcPct val="0"/>
        </a:spcAft>
        <a:defRPr sz="3194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3194"/>
        </a:lnSpc>
        <a:spcBef>
          <a:spcPct val="0"/>
        </a:spcBef>
        <a:spcAft>
          <a:spcPct val="0"/>
        </a:spcAft>
        <a:defRPr sz="3194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457140" algn="l" rtl="0" fontAlgn="base">
        <a:lnSpc>
          <a:spcPts val="3200"/>
        </a:lnSpc>
        <a:spcBef>
          <a:spcPct val="0"/>
        </a:spcBef>
        <a:spcAft>
          <a:spcPct val="0"/>
        </a:spcAft>
        <a:defRPr sz="3194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914281" algn="l" rtl="0" fontAlgn="base">
        <a:lnSpc>
          <a:spcPts val="3200"/>
        </a:lnSpc>
        <a:spcBef>
          <a:spcPct val="0"/>
        </a:spcBef>
        <a:spcAft>
          <a:spcPct val="0"/>
        </a:spcAft>
        <a:defRPr sz="3194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1371421" algn="l" rtl="0" fontAlgn="base">
        <a:lnSpc>
          <a:spcPts val="3200"/>
        </a:lnSpc>
        <a:spcBef>
          <a:spcPct val="0"/>
        </a:spcBef>
        <a:spcAft>
          <a:spcPct val="0"/>
        </a:spcAft>
        <a:defRPr sz="3194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828560" algn="l" rtl="0" fontAlgn="base">
        <a:lnSpc>
          <a:spcPts val="3200"/>
        </a:lnSpc>
        <a:spcBef>
          <a:spcPct val="0"/>
        </a:spcBef>
        <a:spcAft>
          <a:spcPct val="0"/>
        </a:spcAft>
        <a:defRPr sz="3194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202849" indent="-202849" algn="l" rtl="0" eaLnBrk="0" fontAlgn="base" hangingPunct="0">
        <a:lnSpc>
          <a:spcPts val="3403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778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405698" indent="-202849" algn="l" rtl="0" eaLnBrk="0" fontAlgn="base" hangingPunct="0">
        <a:lnSpc>
          <a:spcPts val="3403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778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608547" indent="-202849" algn="l" rtl="0" eaLnBrk="0" fontAlgn="base" hangingPunct="0">
        <a:lnSpc>
          <a:spcPts val="3403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778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811395" indent="-202849" algn="l" rtl="0" eaLnBrk="0" fontAlgn="base" hangingPunct="0">
        <a:lnSpc>
          <a:spcPts val="3403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778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1014244" indent="-202849" algn="l" rtl="0" eaLnBrk="0" fontAlgn="base" hangingPunct="0">
        <a:lnSpc>
          <a:spcPts val="3403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778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473008" indent="-203174" algn="l" rtl="0" fontAlgn="base">
        <a:lnSpc>
          <a:spcPts val="340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778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930147" indent="-203174" algn="l" rtl="0" fontAlgn="base">
        <a:lnSpc>
          <a:spcPts val="340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778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2387287" indent="-203174" algn="l" rtl="0" fontAlgn="base">
        <a:lnSpc>
          <a:spcPts val="340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778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844428" indent="-203174" algn="l" rtl="0" fontAlgn="base">
        <a:lnSpc>
          <a:spcPts val="340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778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457140" rtl="0" eaLnBrk="1" latinLnBrk="0" hangingPunct="1">
        <a:defRPr sz="1806" kern="1200">
          <a:solidFill>
            <a:schemeClr val="tx1"/>
          </a:solidFill>
          <a:latin typeface="+mn-lt"/>
          <a:ea typeface="+mn-ea"/>
          <a:cs typeface="+mn-cs"/>
        </a:defRPr>
      </a:lvl1pPr>
      <a:lvl2pPr marL="457140" algn="l" defTabSz="457140" rtl="0" eaLnBrk="1" latinLnBrk="0" hangingPunct="1">
        <a:defRPr sz="1806" kern="1200">
          <a:solidFill>
            <a:schemeClr val="tx1"/>
          </a:solidFill>
          <a:latin typeface="+mn-lt"/>
          <a:ea typeface="+mn-ea"/>
          <a:cs typeface="+mn-cs"/>
        </a:defRPr>
      </a:lvl2pPr>
      <a:lvl3pPr marL="914281" algn="l" defTabSz="457140" rtl="0" eaLnBrk="1" latinLnBrk="0" hangingPunct="1">
        <a:defRPr sz="1806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1" algn="l" defTabSz="457140" rtl="0" eaLnBrk="1" latinLnBrk="0" hangingPunct="1">
        <a:defRPr sz="1806" kern="1200">
          <a:solidFill>
            <a:schemeClr val="tx1"/>
          </a:solidFill>
          <a:latin typeface="+mn-lt"/>
          <a:ea typeface="+mn-ea"/>
          <a:cs typeface="+mn-cs"/>
        </a:defRPr>
      </a:lvl4pPr>
      <a:lvl5pPr marL="1828560" algn="l" defTabSz="457140" rtl="0" eaLnBrk="1" latinLnBrk="0" hangingPunct="1">
        <a:defRPr sz="1806" kern="1200">
          <a:solidFill>
            <a:schemeClr val="tx1"/>
          </a:solidFill>
          <a:latin typeface="+mn-lt"/>
          <a:ea typeface="+mn-ea"/>
          <a:cs typeface="+mn-cs"/>
        </a:defRPr>
      </a:lvl5pPr>
      <a:lvl6pPr marL="2285700" algn="l" defTabSz="457140" rtl="0" eaLnBrk="1" latinLnBrk="0" hangingPunct="1">
        <a:defRPr sz="1806" kern="1200">
          <a:solidFill>
            <a:schemeClr val="tx1"/>
          </a:solidFill>
          <a:latin typeface="+mn-lt"/>
          <a:ea typeface="+mn-ea"/>
          <a:cs typeface="+mn-cs"/>
        </a:defRPr>
      </a:lvl6pPr>
      <a:lvl7pPr marL="2742841" algn="l" defTabSz="457140" rtl="0" eaLnBrk="1" latinLnBrk="0" hangingPunct="1">
        <a:defRPr sz="1806" kern="1200">
          <a:solidFill>
            <a:schemeClr val="tx1"/>
          </a:solidFill>
          <a:latin typeface="+mn-lt"/>
          <a:ea typeface="+mn-ea"/>
          <a:cs typeface="+mn-cs"/>
        </a:defRPr>
      </a:lvl7pPr>
      <a:lvl8pPr marL="3199981" algn="l" defTabSz="457140" rtl="0" eaLnBrk="1" latinLnBrk="0" hangingPunct="1">
        <a:defRPr sz="1806" kern="1200">
          <a:solidFill>
            <a:schemeClr val="tx1"/>
          </a:solidFill>
          <a:latin typeface="+mn-lt"/>
          <a:ea typeface="+mn-ea"/>
          <a:cs typeface="+mn-cs"/>
        </a:defRPr>
      </a:lvl8pPr>
      <a:lvl9pPr marL="3657121" algn="l" defTabSz="457140" rtl="0" eaLnBrk="1" latinLnBrk="0" hangingPunct="1">
        <a:defRPr sz="1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defRPr/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defRPr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defRPr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defRPr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defRPr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defRPr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defRPr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defRPr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defRPr/>
            </a:lvl1pPr>
            <a:lvl2pPr marL="660400" marR="0" lvl="1" indent="-78740" algn="l" rtl="0">
              <a:spcBef>
                <a:spcPts val="1000"/>
              </a:spcBef>
              <a:buFont typeface="Merriweather Sans"/>
              <a:buChar char="‣"/>
              <a:defRPr/>
            </a:lvl2pPr>
            <a:lvl3pPr marL="1117600" marR="0" lvl="2" indent="-78739" algn="l" rtl="0">
              <a:spcBef>
                <a:spcPts val="1000"/>
              </a:spcBef>
              <a:buFont typeface="Merriweather Sans"/>
              <a:buChar char="‣"/>
              <a:defRPr/>
            </a:lvl3pPr>
            <a:lvl4pPr marL="1574800" marR="0" lvl="3" indent="-78739" algn="l" rtl="0">
              <a:spcBef>
                <a:spcPts val="1000"/>
              </a:spcBef>
              <a:buFont typeface="Merriweather Sans"/>
              <a:buChar char="‣"/>
              <a:defRPr/>
            </a:lvl4pPr>
            <a:lvl5pPr marL="2032000" marR="0" lvl="4" indent="-78739" algn="l" rtl="0">
              <a:spcBef>
                <a:spcPts val="1000"/>
              </a:spcBef>
              <a:buFont typeface="Merriweather Sans"/>
              <a:buChar char="‣"/>
              <a:defRPr/>
            </a:lvl5pPr>
            <a:lvl6pPr marL="2654300" marR="0" lvl="5" indent="-78739" algn="l" rtl="0">
              <a:spcBef>
                <a:spcPts val="1000"/>
              </a:spcBef>
              <a:buFont typeface="Arial"/>
              <a:buChar char="•"/>
              <a:defRPr/>
            </a:lvl6pPr>
            <a:lvl7pPr marL="3009900" marR="0" lvl="6" indent="-78739" algn="l" rtl="0">
              <a:spcBef>
                <a:spcPts val="1000"/>
              </a:spcBef>
              <a:buFont typeface="Arial"/>
              <a:buChar char="•"/>
              <a:defRPr/>
            </a:lvl7pPr>
            <a:lvl8pPr marL="3365500" marR="0" lvl="7" indent="-78740" algn="l" rtl="0">
              <a:spcBef>
                <a:spcPts val="1000"/>
              </a:spcBef>
              <a:buFont typeface="Arial"/>
              <a:buChar char="•"/>
              <a:defRPr/>
            </a:lvl8pPr>
            <a:lvl9pPr marL="3721100" marR="0" lvl="8" indent="-78740" algn="l" rtl="0">
              <a:spcBef>
                <a:spcPts val="100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55039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77" r:id="rId22"/>
    <p:sldLayoutId id="2147483778" r:id="rId23"/>
    <p:sldLayoutId id="2147483779" r:id="rId24"/>
    <p:sldLayoutId id="2147483780" r:id="rId25"/>
    <p:sldLayoutId id="2147483781" r:id="rId26"/>
    <p:sldLayoutId id="2147483782" r:id="rId27"/>
    <p:sldLayoutId id="2147483783" r:id="rId28"/>
    <p:sldLayoutId id="2147483784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van.name/roc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/>
        </p:nvSpPr>
        <p:spPr>
          <a:xfrm>
            <a:off x="635000" y="1574800"/>
            <a:ext cx="11734800" cy="3721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INTRODUCTION TO LOGISTIC REGRESSION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LOGISTIC REGRESSION</a:t>
            </a:r>
          </a:p>
        </p:txBody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558800" y="1465587"/>
            <a:ext cx="11734800" cy="5613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Would Linear Regression work?</a:t>
            </a:r>
          </a:p>
        </p:txBody>
      </p:sp>
      <p:pic>
        <p:nvPicPr>
          <p:cNvPr id="481" name="Shape 4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800" y="2432050"/>
            <a:ext cx="7567385" cy="327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2" name="Shape 482"/>
          <p:cNvCxnSpPr/>
          <p:nvPr/>
        </p:nvCxnSpPr>
        <p:spPr>
          <a:xfrm rot="10800000" flipH="1">
            <a:off x="2540000" y="3117850"/>
            <a:ext cx="5586185" cy="1904999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83" name="Shape 483"/>
          <p:cNvCxnSpPr/>
          <p:nvPr/>
        </p:nvCxnSpPr>
        <p:spPr>
          <a:xfrm>
            <a:off x="2540000" y="4108450"/>
            <a:ext cx="2743199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84" name="Shape 484"/>
          <p:cNvCxnSpPr/>
          <p:nvPr/>
        </p:nvCxnSpPr>
        <p:spPr>
          <a:xfrm flipH="1" flipV="1">
            <a:off x="5184559" y="2796466"/>
            <a:ext cx="22441" cy="2302584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85" name="Shape 485"/>
          <p:cNvSpPr txBox="1"/>
          <p:nvPr/>
        </p:nvSpPr>
        <p:spPr>
          <a:xfrm>
            <a:off x="8478487" y="1942805"/>
            <a:ext cx="4372097" cy="4244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eorgia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Decision Boundary</a:t>
            </a: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400" b="0" i="0" u="none" strike="noStrike" cap="none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Find where y = 0.5 =&gt; x = 2</a:t>
            </a: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endParaRPr lang="en-US" sz="24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400" b="0" i="0" u="none" strike="noStrike" cap="none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Anything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larger than 2 we will classify as a malignant tumor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Anything less than 2 we will classify as a benign tumor</a:t>
            </a:r>
          </a:p>
        </p:txBody>
      </p:sp>
      <p:cxnSp>
        <p:nvCxnSpPr>
          <p:cNvPr id="486" name="Shape 486"/>
          <p:cNvCxnSpPr/>
          <p:nvPr/>
        </p:nvCxnSpPr>
        <p:spPr>
          <a:xfrm rot="10800000">
            <a:off x="5283200" y="5137149"/>
            <a:ext cx="1066799" cy="4572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487" name="Shape 487"/>
          <p:cNvSpPr txBox="1"/>
          <p:nvPr/>
        </p:nvSpPr>
        <p:spPr>
          <a:xfrm>
            <a:off x="2844800" y="3695823"/>
            <a:ext cx="76200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</a:p>
        </p:txBody>
      </p:sp>
      <p:sp>
        <p:nvSpPr>
          <p:cNvPr id="488" name="Shape 488"/>
          <p:cNvSpPr txBox="1"/>
          <p:nvPr/>
        </p:nvSpPr>
        <p:spPr>
          <a:xfrm>
            <a:off x="635000" y="6418587"/>
            <a:ext cx="11734800" cy="5613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What types of problems can you foresee with this technique?</a:t>
            </a:r>
          </a:p>
        </p:txBody>
      </p:sp>
      <p:sp>
        <p:nvSpPr>
          <p:cNvPr id="489" name="Shape 489"/>
          <p:cNvSpPr txBox="1"/>
          <p:nvPr/>
        </p:nvSpPr>
        <p:spPr>
          <a:xfrm>
            <a:off x="6386944" y="5466848"/>
            <a:ext cx="76200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=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Shape 4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114" y="2943065"/>
            <a:ext cx="7567385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LOGISTIC REGRESSION</a:t>
            </a:r>
          </a:p>
        </p:txBody>
      </p:sp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635000" y="1365358"/>
            <a:ext cx="11734800" cy="9571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eorgia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Problem 1</a:t>
            </a: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Suppose we have another training example, p</a:t>
            </a: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Because OLS is minimizing the residuals, it stretches out the line and moves our decision boundary!</a:t>
            </a:r>
          </a:p>
        </p:txBody>
      </p:sp>
      <p:pic>
        <p:nvPicPr>
          <p:cNvPr id="497" name="Shape 4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98514" y="3451642"/>
            <a:ext cx="552449" cy="581024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Shape 498"/>
          <p:cNvSpPr/>
          <p:nvPr/>
        </p:nvSpPr>
        <p:spPr>
          <a:xfrm>
            <a:off x="7464714" y="5305264"/>
            <a:ext cx="609599" cy="5333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9" name="Shape 499"/>
          <p:cNvCxnSpPr/>
          <p:nvPr/>
        </p:nvCxnSpPr>
        <p:spPr>
          <a:xfrm>
            <a:off x="7464714" y="5571964"/>
            <a:ext cx="3733800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500" name="Shape 500"/>
          <p:cNvCxnSpPr/>
          <p:nvPr/>
        </p:nvCxnSpPr>
        <p:spPr>
          <a:xfrm rot="10800000" flipH="1">
            <a:off x="2816514" y="3346450"/>
            <a:ext cx="8934449" cy="2520829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501" name="Shape 501"/>
          <p:cNvCxnSpPr/>
          <p:nvPr/>
        </p:nvCxnSpPr>
        <p:spPr>
          <a:xfrm rot="10800000" flipH="1">
            <a:off x="2740314" y="4578311"/>
            <a:ext cx="4678218" cy="5443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02" name="Shape 502"/>
          <p:cNvCxnSpPr/>
          <p:nvPr/>
        </p:nvCxnSpPr>
        <p:spPr>
          <a:xfrm flipH="1" flipV="1">
            <a:off x="7212528" y="2427195"/>
            <a:ext cx="39090" cy="315424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03" name="Shape 503"/>
          <p:cNvCxnSpPr/>
          <p:nvPr/>
        </p:nvCxnSpPr>
        <p:spPr>
          <a:xfrm rot="10800000">
            <a:off x="7464714" y="5652989"/>
            <a:ext cx="1066799" cy="4572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504" name="Shape 504"/>
          <p:cNvSpPr txBox="1"/>
          <p:nvPr/>
        </p:nvSpPr>
        <p:spPr>
          <a:xfrm>
            <a:off x="8619507" y="5939764"/>
            <a:ext cx="76200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= 6</a:t>
            </a:r>
          </a:p>
        </p:txBody>
      </p:sp>
      <p:sp>
        <p:nvSpPr>
          <p:cNvPr id="505" name="Shape 505"/>
          <p:cNvSpPr/>
          <p:nvPr/>
        </p:nvSpPr>
        <p:spPr>
          <a:xfrm>
            <a:off x="5331114" y="3346450"/>
            <a:ext cx="1828800" cy="838199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6" name="Shape 506"/>
          <p:cNvCxnSpPr/>
          <p:nvPr/>
        </p:nvCxnSpPr>
        <p:spPr>
          <a:xfrm flipH="1">
            <a:off x="7062932" y="2914449"/>
            <a:ext cx="1445938" cy="537193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507" name="Shape 507"/>
          <p:cNvSpPr txBox="1"/>
          <p:nvPr/>
        </p:nvSpPr>
        <p:spPr>
          <a:xfrm>
            <a:off x="8508870" y="2432021"/>
            <a:ext cx="3415017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points are now classified as </a:t>
            </a:r>
            <a:r>
              <a:rPr lang="en-US" sz="18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benign!</a:t>
            </a:r>
            <a:endParaRPr lang="en-US"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Shape 508"/>
          <p:cNvSpPr txBox="1"/>
          <p:nvPr/>
        </p:nvSpPr>
        <p:spPr>
          <a:xfrm>
            <a:off x="3045114" y="4213942"/>
            <a:ext cx="76200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</a:p>
        </p:txBody>
      </p:sp>
      <p:sp>
        <p:nvSpPr>
          <p:cNvPr id="509" name="Shape 509"/>
          <p:cNvSpPr txBox="1"/>
          <p:nvPr/>
        </p:nvSpPr>
        <p:spPr>
          <a:xfrm>
            <a:off x="11598564" y="3848001"/>
            <a:ext cx="76200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Shape 5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00" y="2624038"/>
            <a:ext cx="7567385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LOGISTIC REGRESSION</a:t>
            </a:r>
          </a:p>
        </p:txBody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635000" y="1365358"/>
            <a:ext cx="11734800" cy="7618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eorgia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Problem 2</a:t>
            </a: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Linear Regression outputs predictions </a:t>
            </a:r>
            <a:r>
              <a:rPr lang="en-US" sz="2400" b="0" i="0" u="none" strike="noStrike" cap="none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&lt;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0 or &gt; 1</a:t>
            </a:r>
          </a:p>
        </p:txBody>
      </p:sp>
      <p:pic>
        <p:nvPicPr>
          <p:cNvPr id="517" name="Shape 5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350" y="3157438"/>
            <a:ext cx="552449" cy="581024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Shape 518"/>
          <p:cNvSpPr/>
          <p:nvPr/>
        </p:nvSpPr>
        <p:spPr>
          <a:xfrm>
            <a:off x="7493000" y="4986237"/>
            <a:ext cx="609599" cy="5333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9" name="Shape 519"/>
          <p:cNvCxnSpPr/>
          <p:nvPr/>
        </p:nvCxnSpPr>
        <p:spPr>
          <a:xfrm>
            <a:off x="7493000" y="5252937"/>
            <a:ext cx="3733800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520" name="Shape 520"/>
          <p:cNvCxnSpPr/>
          <p:nvPr/>
        </p:nvCxnSpPr>
        <p:spPr>
          <a:xfrm rot="10800000">
            <a:off x="5173435" y="2852638"/>
            <a:ext cx="12782" cy="24003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21" name="Shape 521"/>
          <p:cNvCxnSpPr/>
          <p:nvPr/>
        </p:nvCxnSpPr>
        <p:spPr>
          <a:xfrm flipH="1">
            <a:off x="5359399" y="2427088"/>
            <a:ext cx="1752600" cy="533291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522" name="Shape 522"/>
          <p:cNvSpPr txBox="1"/>
          <p:nvPr/>
        </p:nvSpPr>
        <p:spPr>
          <a:xfrm>
            <a:off x="7150100" y="2203450"/>
            <a:ext cx="22097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Boundary</a:t>
            </a:r>
          </a:p>
        </p:txBody>
      </p:sp>
      <p:sp>
        <p:nvSpPr>
          <p:cNvPr id="523" name="Shape 523"/>
          <p:cNvSpPr/>
          <p:nvPr/>
        </p:nvSpPr>
        <p:spPr>
          <a:xfrm>
            <a:off x="635000" y="6283126"/>
            <a:ext cx="114299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 want a model that predicts values between 0 and 1</a:t>
            </a: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 want a decision boundary AKA “anything past this is class A and anything before it is class B”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529" name="Shape 52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LOGISTIC REGRESSION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/>
        </p:nvSpPr>
        <p:spPr>
          <a:xfrm>
            <a:off x="634999" y="736600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LOGISTIC</a:t>
            </a: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REGRESSION</a:t>
            </a:r>
          </a:p>
        </p:txBody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635000" y="1360650"/>
            <a:ext cx="11734800" cy="246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1700" dirty="0">
                <a:latin typeface="Georgia"/>
                <a:ea typeface="Georgia"/>
                <a:cs typeface="Georgia"/>
                <a:sym typeface="Georgia"/>
              </a:rPr>
              <a:t>We will use </a:t>
            </a:r>
            <a:r>
              <a:rPr lang="en-US" sz="1700" b="1" dirty="0">
                <a:latin typeface="Georgia"/>
                <a:ea typeface="Georgia"/>
                <a:cs typeface="Georgia"/>
                <a:sym typeface="Georgia"/>
              </a:rPr>
              <a:t>Logistic Regression</a:t>
            </a:r>
            <a:r>
              <a:rPr lang="en-US" sz="1700" dirty="0">
                <a:latin typeface="Georgia"/>
                <a:ea typeface="Georgia"/>
                <a:cs typeface="Georgia"/>
                <a:sym typeface="Georgia"/>
              </a:rPr>
              <a:t> to predict a binary response (0 or 1).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165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17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use the </a:t>
            </a:r>
            <a:r>
              <a:rPr lang="en-US" sz="17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Sigmoid/Logistic</a:t>
            </a:r>
            <a:r>
              <a:rPr lang="en-US" sz="17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function to output probabilities for our predictions. </a:t>
            </a:r>
            <a:r>
              <a:rPr lang="en-US" sz="17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It has the functional form of </a:t>
            </a:r>
          </a:p>
          <a:p>
            <a:pPr marL="203200" lvl="0" indent="-165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‣"/>
            </a:pPr>
            <a:endParaRPr lang="en-US" sz="17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8100" lvl="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US" sz="17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	       	 		This is called our </a:t>
            </a:r>
            <a:r>
              <a:rPr lang="en-US" sz="17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Link</a:t>
            </a:r>
            <a:r>
              <a:rPr lang="en-US" sz="17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function. </a:t>
            </a:r>
          </a:p>
          <a:p>
            <a:pPr marL="38100" lvl="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US" sz="17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r>
              <a:rPr lang="en-US" sz="17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        	 		We need it in order to find optimal parameters in our model</a:t>
            </a:r>
          </a:p>
          <a:p>
            <a:pPr marL="203200" lvl="0" indent="-165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‣"/>
            </a:pPr>
            <a:endParaRPr lang="en-US" sz="17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165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1700" dirty="0" smtClean="0">
                <a:latin typeface="Georgia"/>
                <a:ea typeface="Georgia"/>
                <a:cs typeface="Georgia"/>
                <a:sym typeface="Georgia"/>
              </a:rPr>
              <a:t>A </a:t>
            </a:r>
            <a:r>
              <a:rPr lang="en-US" sz="1700" dirty="0">
                <a:latin typeface="Georgia"/>
                <a:ea typeface="Georgia"/>
                <a:cs typeface="Georgia"/>
                <a:sym typeface="Georgia"/>
              </a:rPr>
              <a:t>standard rule is to classify our “1” class as anything with a probability &gt; 0.5 and our “0” class anything below that. </a:t>
            </a:r>
          </a:p>
          <a:p>
            <a:pPr lvl="0" rtl="0">
              <a:spcBef>
                <a:spcPts val="0"/>
              </a:spcBef>
              <a:buNone/>
            </a:pPr>
            <a:endParaRPr sz="17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165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1700" dirty="0">
                <a:latin typeface="Georgia"/>
                <a:ea typeface="Georgia"/>
                <a:cs typeface="Georgia"/>
                <a:sym typeface="Georgia"/>
              </a:rPr>
              <a:t>The point at which the probability = 0.5 is called the </a:t>
            </a:r>
            <a:r>
              <a:rPr lang="en-US" sz="1700" b="1" dirty="0">
                <a:latin typeface="Georgia"/>
                <a:ea typeface="Georgia"/>
                <a:cs typeface="Georgia"/>
                <a:sym typeface="Georgia"/>
              </a:rPr>
              <a:t>decision boundary</a:t>
            </a:r>
            <a:r>
              <a:rPr lang="en-US" sz="1700" dirty="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36" name="Shape 5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799" y="4216387"/>
            <a:ext cx="6120299" cy="2654700"/>
          </a:xfrm>
          <a:prstGeom prst="rect">
            <a:avLst/>
          </a:prstGeom>
          <a:noFill/>
          <a:ln w="9525" cap="flat" cmpd="sng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37" name="Shape 537"/>
          <p:cNvCxnSpPr/>
          <p:nvPr/>
        </p:nvCxnSpPr>
        <p:spPr>
          <a:xfrm rot="10800000" flipH="1">
            <a:off x="4131687" y="5470587"/>
            <a:ext cx="2809800" cy="18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538" name="Shape 538"/>
          <p:cNvCxnSpPr/>
          <p:nvPr/>
        </p:nvCxnSpPr>
        <p:spPr>
          <a:xfrm rot="10800000">
            <a:off x="6927787" y="4438837"/>
            <a:ext cx="0" cy="2090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539" name="Shape 539"/>
          <p:cNvSpPr txBox="1"/>
          <p:nvPr/>
        </p:nvSpPr>
        <p:spPr>
          <a:xfrm>
            <a:off x="7009237" y="6871087"/>
            <a:ext cx="1941000" cy="35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/>
              <a:t>Decision Boundary</a:t>
            </a:r>
          </a:p>
        </p:txBody>
      </p:sp>
      <p:cxnSp>
        <p:nvCxnSpPr>
          <p:cNvPr id="540" name="Shape 540"/>
          <p:cNvCxnSpPr/>
          <p:nvPr/>
        </p:nvCxnSpPr>
        <p:spPr>
          <a:xfrm rot="10800000">
            <a:off x="7009312" y="5981112"/>
            <a:ext cx="624300" cy="841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285" y="2200050"/>
            <a:ext cx="1448801" cy="8982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/>
        </p:nvSpPr>
        <p:spPr>
          <a:xfrm>
            <a:off x="635000" y="736600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TRANSFORMING LINEAR REGRESSION</a:t>
            </a:r>
          </a:p>
        </p:txBody>
      </p:sp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2115794" cy="60097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Intuition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: the “linearity” of logistic regression is in the decision boundary we develop. You can imagine it as a line (in 2-D) that separates the two classes.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eorgia"/>
              <a:buNone/>
            </a:pPr>
            <a:endParaRPr lang="en-US" sz="2400" b="1" i="0" u="none" strike="noStrike" cap="none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eorgia"/>
              <a:buNone/>
            </a:pPr>
            <a:endParaRPr lang="en-US" sz="24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eorgia"/>
              <a:buNone/>
            </a:pPr>
            <a:endParaRPr lang="en-US" sz="2400" b="1" i="0" u="none" strike="noStrike" cap="none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eorgia"/>
              <a:buNone/>
            </a:pPr>
            <a:r>
              <a:rPr lang="en-US" sz="2400" b="1" i="0" u="none" strike="noStrike" cap="none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Questions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you’re still thinking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Georgia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do we develop this line</a:t>
            </a: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and w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hat’s the criteria for it? </a:t>
            </a: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does it relate to the Sigmoid function?</a:t>
            </a:r>
          </a:p>
        </p:txBody>
      </p:sp>
      <p:grpSp>
        <p:nvGrpSpPr>
          <p:cNvPr id="547" name="Shape 547"/>
          <p:cNvGrpSpPr/>
          <p:nvPr/>
        </p:nvGrpSpPr>
        <p:grpSpPr>
          <a:xfrm>
            <a:off x="3759200" y="2584450"/>
            <a:ext cx="5197762" cy="3484866"/>
            <a:chOff x="3439394" y="2889250"/>
            <a:chExt cx="5197762" cy="3484866"/>
          </a:xfrm>
        </p:grpSpPr>
        <p:grpSp>
          <p:nvGrpSpPr>
            <p:cNvPr id="548" name="Shape 548"/>
            <p:cNvGrpSpPr/>
            <p:nvPr/>
          </p:nvGrpSpPr>
          <p:grpSpPr>
            <a:xfrm>
              <a:off x="3987800" y="2889250"/>
              <a:ext cx="3962399" cy="3043116"/>
              <a:chOff x="1549400" y="2132133"/>
              <a:chExt cx="3962399" cy="3043116"/>
            </a:xfrm>
          </p:grpSpPr>
          <p:cxnSp>
            <p:nvCxnSpPr>
              <p:cNvPr id="549" name="Shape 549"/>
              <p:cNvCxnSpPr/>
              <p:nvPr/>
            </p:nvCxnSpPr>
            <p:spPr>
              <a:xfrm rot="10800000">
                <a:off x="1549400" y="2279649"/>
                <a:ext cx="0" cy="289560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550" name="Shape 550"/>
              <p:cNvCxnSpPr/>
              <p:nvPr/>
            </p:nvCxnSpPr>
            <p:spPr>
              <a:xfrm>
                <a:off x="1549400" y="5175250"/>
                <a:ext cx="3962399" cy="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sp>
            <p:nvSpPr>
              <p:cNvPr id="551" name="Shape 551"/>
              <p:cNvSpPr/>
              <p:nvPr/>
            </p:nvSpPr>
            <p:spPr>
              <a:xfrm>
                <a:off x="1854200" y="3041650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Shape 552"/>
              <p:cNvSpPr/>
              <p:nvPr/>
            </p:nvSpPr>
            <p:spPr>
              <a:xfrm>
                <a:off x="2006600" y="3498851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Shape 553"/>
              <p:cNvSpPr/>
              <p:nvPr/>
            </p:nvSpPr>
            <p:spPr>
              <a:xfrm>
                <a:off x="2463794" y="4063900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Shape 554"/>
              <p:cNvSpPr/>
              <p:nvPr/>
            </p:nvSpPr>
            <p:spPr>
              <a:xfrm>
                <a:off x="1754907" y="4349773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Shape 555"/>
              <p:cNvSpPr/>
              <p:nvPr/>
            </p:nvSpPr>
            <p:spPr>
              <a:xfrm>
                <a:off x="2463794" y="4584576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Shape 556"/>
              <p:cNvSpPr/>
              <p:nvPr/>
            </p:nvSpPr>
            <p:spPr>
              <a:xfrm>
                <a:off x="3149600" y="2355850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Shape 557"/>
              <p:cNvSpPr/>
              <p:nvPr/>
            </p:nvSpPr>
            <p:spPr>
              <a:xfrm>
                <a:off x="3835400" y="2776813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Shape 558"/>
              <p:cNvSpPr/>
              <p:nvPr/>
            </p:nvSpPr>
            <p:spPr>
              <a:xfrm>
                <a:off x="3307773" y="2999985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Shape 559"/>
              <p:cNvSpPr/>
              <p:nvPr/>
            </p:nvSpPr>
            <p:spPr>
              <a:xfrm>
                <a:off x="4752107" y="2279650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Shape 560"/>
              <p:cNvSpPr/>
              <p:nvPr/>
            </p:nvSpPr>
            <p:spPr>
              <a:xfrm>
                <a:off x="4561607" y="3579933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Shape 561"/>
              <p:cNvSpPr/>
              <p:nvPr/>
            </p:nvSpPr>
            <p:spPr>
              <a:xfrm>
                <a:off x="3911600" y="3460750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Shape 562"/>
              <p:cNvSpPr/>
              <p:nvPr/>
            </p:nvSpPr>
            <p:spPr>
              <a:xfrm>
                <a:off x="4623953" y="4235350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63" name="Shape 563"/>
              <p:cNvCxnSpPr/>
              <p:nvPr/>
            </p:nvCxnSpPr>
            <p:spPr>
              <a:xfrm>
                <a:off x="1885376" y="2132133"/>
                <a:ext cx="2514599" cy="28956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B0F0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64" name="Shape 564"/>
            <p:cNvSpPr txBox="1"/>
            <p:nvPr/>
          </p:nvSpPr>
          <p:spPr>
            <a:xfrm>
              <a:off x="3439394" y="2889250"/>
              <a:ext cx="685799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X2</a:t>
              </a:r>
            </a:p>
          </p:txBody>
        </p:sp>
        <p:sp>
          <p:nvSpPr>
            <p:cNvPr id="565" name="Shape 565"/>
            <p:cNvSpPr txBox="1"/>
            <p:nvPr/>
          </p:nvSpPr>
          <p:spPr>
            <a:xfrm>
              <a:off x="7951356" y="6066339"/>
              <a:ext cx="685799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/>
        </p:nvSpPr>
        <p:spPr>
          <a:xfrm>
            <a:off x="635000" y="736600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TRANSFORMING LINEAR REGRESSION</a:t>
            </a:r>
          </a:p>
        </p:txBody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572" name="Shape 572"/>
          <p:cNvGrpSpPr/>
          <p:nvPr/>
        </p:nvGrpSpPr>
        <p:grpSpPr>
          <a:xfrm>
            <a:off x="1107500" y="2251850"/>
            <a:ext cx="5197762" cy="3484866"/>
            <a:chOff x="3439394" y="2889250"/>
            <a:chExt cx="5197762" cy="3484866"/>
          </a:xfrm>
        </p:grpSpPr>
        <p:grpSp>
          <p:nvGrpSpPr>
            <p:cNvPr id="573" name="Shape 573"/>
            <p:cNvGrpSpPr/>
            <p:nvPr/>
          </p:nvGrpSpPr>
          <p:grpSpPr>
            <a:xfrm>
              <a:off x="3987800" y="3036765"/>
              <a:ext cx="3962399" cy="2895600"/>
              <a:chOff x="1549400" y="2279649"/>
              <a:chExt cx="3962399" cy="2895600"/>
            </a:xfrm>
          </p:grpSpPr>
          <p:cxnSp>
            <p:nvCxnSpPr>
              <p:cNvPr id="574" name="Shape 574"/>
              <p:cNvCxnSpPr/>
              <p:nvPr/>
            </p:nvCxnSpPr>
            <p:spPr>
              <a:xfrm rot="10800000">
                <a:off x="1549400" y="2279649"/>
                <a:ext cx="0" cy="289560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575" name="Shape 575"/>
              <p:cNvCxnSpPr/>
              <p:nvPr/>
            </p:nvCxnSpPr>
            <p:spPr>
              <a:xfrm>
                <a:off x="1549400" y="5175250"/>
                <a:ext cx="3962399" cy="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sp>
            <p:nvSpPr>
              <p:cNvPr id="576" name="Shape 576"/>
              <p:cNvSpPr/>
              <p:nvPr/>
            </p:nvSpPr>
            <p:spPr>
              <a:xfrm>
                <a:off x="1854200" y="3041650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Shape 577"/>
              <p:cNvSpPr/>
              <p:nvPr/>
            </p:nvSpPr>
            <p:spPr>
              <a:xfrm>
                <a:off x="2006600" y="3498851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Shape 578"/>
              <p:cNvSpPr/>
              <p:nvPr/>
            </p:nvSpPr>
            <p:spPr>
              <a:xfrm>
                <a:off x="2463794" y="4063900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Shape 579"/>
              <p:cNvSpPr/>
              <p:nvPr/>
            </p:nvSpPr>
            <p:spPr>
              <a:xfrm>
                <a:off x="1754907" y="4349773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Shape 580"/>
              <p:cNvSpPr/>
              <p:nvPr/>
            </p:nvSpPr>
            <p:spPr>
              <a:xfrm>
                <a:off x="2463794" y="4584576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Shape 581"/>
              <p:cNvSpPr/>
              <p:nvPr/>
            </p:nvSpPr>
            <p:spPr>
              <a:xfrm>
                <a:off x="3149600" y="2355850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Shape 582"/>
              <p:cNvSpPr/>
              <p:nvPr/>
            </p:nvSpPr>
            <p:spPr>
              <a:xfrm>
                <a:off x="3835400" y="2776813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Shape 583"/>
              <p:cNvSpPr/>
              <p:nvPr/>
            </p:nvSpPr>
            <p:spPr>
              <a:xfrm>
                <a:off x="3307773" y="2999985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Shape 584"/>
              <p:cNvSpPr/>
              <p:nvPr/>
            </p:nvSpPr>
            <p:spPr>
              <a:xfrm>
                <a:off x="4752107" y="2279650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Shape 585"/>
              <p:cNvSpPr/>
              <p:nvPr/>
            </p:nvSpPr>
            <p:spPr>
              <a:xfrm>
                <a:off x="4561607" y="3579933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Shape 586"/>
              <p:cNvSpPr/>
              <p:nvPr/>
            </p:nvSpPr>
            <p:spPr>
              <a:xfrm>
                <a:off x="3911600" y="3460750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Shape 587"/>
              <p:cNvSpPr/>
              <p:nvPr/>
            </p:nvSpPr>
            <p:spPr>
              <a:xfrm>
                <a:off x="4623953" y="4235350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8" name="Shape 588"/>
            <p:cNvSpPr txBox="1"/>
            <p:nvPr/>
          </p:nvSpPr>
          <p:spPr>
            <a:xfrm>
              <a:off x="3439394" y="2889250"/>
              <a:ext cx="685799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X2</a:t>
              </a:r>
            </a:p>
          </p:txBody>
        </p:sp>
        <p:sp>
          <p:nvSpPr>
            <p:cNvPr id="589" name="Shape 589"/>
            <p:cNvSpPr txBox="1"/>
            <p:nvPr/>
          </p:nvSpPr>
          <p:spPr>
            <a:xfrm>
              <a:off x="7951356" y="6066339"/>
              <a:ext cx="685799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X1</a:t>
              </a:r>
            </a:p>
          </p:txBody>
        </p:sp>
      </p:grpSp>
      <p:sp>
        <p:nvSpPr>
          <p:cNvPr id="590" name="Shape 590"/>
          <p:cNvSpPr txBox="1"/>
          <p:nvPr/>
        </p:nvSpPr>
        <p:spPr>
          <a:xfrm>
            <a:off x="635000" y="1292775"/>
            <a:ext cx="11757600" cy="83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8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Question: 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do we develop the decision boundary?</a:t>
            </a:r>
          </a:p>
        </p:txBody>
      </p:sp>
      <p:cxnSp>
        <p:nvCxnSpPr>
          <p:cNvPr id="591" name="Shape 591"/>
          <p:cNvCxnSpPr/>
          <p:nvPr/>
        </p:nvCxnSpPr>
        <p:spPr>
          <a:xfrm>
            <a:off x="2009907" y="2251850"/>
            <a:ext cx="2514599" cy="28956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92" name="Shape 592"/>
          <p:cNvSpPr txBox="1"/>
          <p:nvPr/>
        </p:nvSpPr>
        <p:spPr>
          <a:xfrm>
            <a:off x="6743599" y="2251850"/>
            <a:ext cx="6007200" cy="453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Layman’s definition</a:t>
            </a:r>
          </a:p>
          <a:p>
            <a:pPr lvl="0">
              <a:spcBef>
                <a:spcPts val="0"/>
              </a:spcBef>
              <a:buNone/>
            </a:pP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fit a line that best “divides” the two classes</a:t>
            </a:r>
          </a:p>
          <a:p>
            <a:pPr lvl="0"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endParaRPr sz="28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Mathematical definition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fit a line such that we minimize the sum of the residuals between the true label and the “strength” (aka probability) of our guess.</a:t>
            </a:r>
          </a:p>
        </p:txBody>
      </p:sp>
      <p:cxnSp>
        <p:nvCxnSpPr>
          <p:cNvPr id="593" name="Shape 593"/>
          <p:cNvCxnSpPr>
            <a:stCxn id="594" idx="0"/>
          </p:cNvCxnSpPr>
          <p:nvPr/>
        </p:nvCxnSpPr>
        <p:spPr>
          <a:xfrm rot="10800000">
            <a:off x="3773300" y="4492925"/>
            <a:ext cx="291900" cy="1243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95" name="Shape 5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250" y="5861200"/>
            <a:ext cx="2610239" cy="54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6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020" y="4949623"/>
            <a:ext cx="2426549" cy="8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Shape 621"/>
          <p:cNvSpPr txBox="1"/>
          <p:nvPr/>
        </p:nvSpPr>
        <p:spPr>
          <a:xfrm>
            <a:off x="7129400" y="2509725"/>
            <a:ext cx="5621400" cy="401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can also rewrite the equation as this:</a:t>
            </a:r>
          </a:p>
          <a:p>
            <a:pPr marL="457200" lvl="0" indent="-4064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●"/>
            </a:pPr>
            <a:endParaRPr lang="en-US" sz="2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4064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●"/>
            </a:pP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If			      then we predict 1.</a:t>
            </a:r>
          </a:p>
          <a:p>
            <a:pPr marL="457200" indent="-406400">
              <a:buClr>
                <a:schemeClr val="dk1"/>
              </a:buClr>
              <a:buSzPct val="100000"/>
              <a:buFont typeface="Georgia"/>
              <a:buChar char="●"/>
            </a:pPr>
            <a:endParaRPr lang="en-US" sz="2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indent="-406400">
              <a:buClr>
                <a:schemeClr val="dk1"/>
              </a:buClr>
              <a:buSzPct val="100000"/>
              <a:buFont typeface="Georgia"/>
              <a:buChar char="●"/>
            </a:pP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if  </a:t>
            </a: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	     </a:t>
            </a: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	    then </a:t>
            </a: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predict 0</a:t>
            </a:r>
          </a:p>
          <a:p>
            <a:pPr marL="457200" lvl="0" indent="-4572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22" name="Shape 6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0747" y="3795459"/>
            <a:ext cx="2514600" cy="636814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Shape 600"/>
          <p:cNvSpPr/>
          <p:nvPr/>
        </p:nvSpPr>
        <p:spPr>
          <a:xfrm>
            <a:off x="634999" y="736600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TRANSFORMING LINEAR REGRESSION</a:t>
            </a:r>
          </a:p>
        </p:txBody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602" name="Shape 602"/>
          <p:cNvGrpSpPr/>
          <p:nvPr/>
        </p:nvGrpSpPr>
        <p:grpSpPr>
          <a:xfrm>
            <a:off x="1107500" y="2480450"/>
            <a:ext cx="5197762" cy="3484889"/>
            <a:chOff x="3439394" y="2889250"/>
            <a:chExt cx="5197762" cy="3484889"/>
          </a:xfrm>
        </p:grpSpPr>
        <p:grpSp>
          <p:nvGrpSpPr>
            <p:cNvPr id="603" name="Shape 603"/>
            <p:cNvGrpSpPr/>
            <p:nvPr/>
          </p:nvGrpSpPr>
          <p:grpSpPr>
            <a:xfrm>
              <a:off x="3987800" y="3036766"/>
              <a:ext cx="3962400" cy="2895599"/>
              <a:chOff x="1549400" y="2279650"/>
              <a:chExt cx="3962400" cy="2895600"/>
            </a:xfrm>
          </p:grpSpPr>
          <p:cxnSp>
            <p:nvCxnSpPr>
              <p:cNvPr id="604" name="Shape 604"/>
              <p:cNvCxnSpPr/>
              <p:nvPr/>
            </p:nvCxnSpPr>
            <p:spPr>
              <a:xfrm rot="10800000">
                <a:off x="1549400" y="2279650"/>
                <a:ext cx="0" cy="289560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605" name="Shape 605"/>
              <p:cNvCxnSpPr/>
              <p:nvPr/>
            </p:nvCxnSpPr>
            <p:spPr>
              <a:xfrm>
                <a:off x="1549400" y="5175250"/>
                <a:ext cx="3962400" cy="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sp>
            <p:nvSpPr>
              <p:cNvPr id="606" name="Shape 606"/>
              <p:cNvSpPr/>
              <p:nvPr/>
            </p:nvSpPr>
            <p:spPr>
              <a:xfrm>
                <a:off x="1854200" y="3041650"/>
                <a:ext cx="381000" cy="3048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Shape 607"/>
              <p:cNvSpPr/>
              <p:nvPr/>
            </p:nvSpPr>
            <p:spPr>
              <a:xfrm>
                <a:off x="2006600" y="3498851"/>
                <a:ext cx="381000" cy="3048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Shape 608"/>
              <p:cNvSpPr/>
              <p:nvPr/>
            </p:nvSpPr>
            <p:spPr>
              <a:xfrm>
                <a:off x="2463794" y="4063900"/>
                <a:ext cx="381000" cy="3048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Shape 609"/>
              <p:cNvSpPr/>
              <p:nvPr/>
            </p:nvSpPr>
            <p:spPr>
              <a:xfrm>
                <a:off x="1754907" y="4349773"/>
                <a:ext cx="381000" cy="3048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Shape 610"/>
              <p:cNvSpPr/>
              <p:nvPr/>
            </p:nvSpPr>
            <p:spPr>
              <a:xfrm>
                <a:off x="2463794" y="4584576"/>
                <a:ext cx="381000" cy="3048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Shape 611"/>
              <p:cNvSpPr/>
              <p:nvPr/>
            </p:nvSpPr>
            <p:spPr>
              <a:xfrm>
                <a:off x="3149600" y="2355850"/>
                <a:ext cx="381000" cy="304800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Shape 612"/>
              <p:cNvSpPr/>
              <p:nvPr/>
            </p:nvSpPr>
            <p:spPr>
              <a:xfrm>
                <a:off x="3835400" y="2776813"/>
                <a:ext cx="381000" cy="304800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Shape 613"/>
              <p:cNvSpPr/>
              <p:nvPr/>
            </p:nvSpPr>
            <p:spPr>
              <a:xfrm>
                <a:off x="3307773" y="2999985"/>
                <a:ext cx="381000" cy="304800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Shape 614"/>
              <p:cNvSpPr/>
              <p:nvPr/>
            </p:nvSpPr>
            <p:spPr>
              <a:xfrm>
                <a:off x="4752107" y="2279650"/>
                <a:ext cx="381000" cy="304800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Shape 615"/>
              <p:cNvSpPr/>
              <p:nvPr/>
            </p:nvSpPr>
            <p:spPr>
              <a:xfrm>
                <a:off x="4561607" y="3579933"/>
                <a:ext cx="381000" cy="304800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Shape 616"/>
              <p:cNvSpPr/>
              <p:nvPr/>
            </p:nvSpPr>
            <p:spPr>
              <a:xfrm>
                <a:off x="3911600" y="3460750"/>
                <a:ext cx="381000" cy="304800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Shape 617"/>
              <p:cNvSpPr/>
              <p:nvPr/>
            </p:nvSpPr>
            <p:spPr>
              <a:xfrm>
                <a:off x="4623953" y="4235350"/>
                <a:ext cx="381000" cy="304800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8" name="Shape 618"/>
            <p:cNvSpPr txBox="1"/>
            <p:nvPr/>
          </p:nvSpPr>
          <p:spPr>
            <a:xfrm>
              <a:off x="3439394" y="2889250"/>
              <a:ext cx="685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X2</a:t>
              </a:r>
            </a:p>
          </p:txBody>
        </p:sp>
        <p:sp>
          <p:nvSpPr>
            <p:cNvPr id="619" name="Shape 619"/>
            <p:cNvSpPr txBox="1"/>
            <p:nvPr/>
          </p:nvSpPr>
          <p:spPr>
            <a:xfrm>
              <a:off x="7951356" y="6066339"/>
              <a:ext cx="685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X1</a:t>
              </a:r>
            </a:p>
          </p:txBody>
        </p:sp>
      </p:grpSp>
      <p:cxnSp>
        <p:nvCxnSpPr>
          <p:cNvPr id="620" name="Shape 620"/>
          <p:cNvCxnSpPr/>
          <p:nvPr/>
        </p:nvCxnSpPr>
        <p:spPr>
          <a:xfrm>
            <a:off x="2064182" y="2425387"/>
            <a:ext cx="2514599" cy="28956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3" name="Shape 623"/>
          <p:cNvCxnSpPr>
            <a:endCxn id="624" idx="1"/>
          </p:cNvCxnSpPr>
          <p:nvPr/>
        </p:nvCxnSpPr>
        <p:spPr>
          <a:xfrm rot="10800000">
            <a:off x="3142503" y="5753999"/>
            <a:ext cx="617400" cy="69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25" name="Shape 6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100" y="6459605"/>
            <a:ext cx="2426549" cy="8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Shape 6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074" y="1488669"/>
            <a:ext cx="2514600" cy="636814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Shape 627"/>
          <p:cNvSpPr/>
          <p:nvPr/>
        </p:nvSpPr>
        <p:spPr>
          <a:xfrm rot="-7907479">
            <a:off x="3040076" y="2228103"/>
            <a:ext cx="2967500" cy="2132092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4" name="Shape 624"/>
          <p:cNvSpPr/>
          <p:nvPr/>
        </p:nvSpPr>
        <p:spPr>
          <a:xfrm rot="-7907285">
            <a:off x="533699" y="3408578"/>
            <a:ext cx="3131108" cy="2356241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28" name="Shape 628"/>
          <p:cNvCxnSpPr>
            <a:stCxn id="626" idx="2"/>
            <a:endCxn id="627" idx="2"/>
          </p:cNvCxnSpPr>
          <p:nvPr/>
        </p:nvCxnSpPr>
        <p:spPr>
          <a:xfrm flipH="1">
            <a:off x="5318775" y="2125483"/>
            <a:ext cx="1299600" cy="45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/>
        </p:nvSpPr>
        <p:spPr>
          <a:xfrm>
            <a:off x="634999" y="736600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TRANSFORMING LINEAR REGRESSION</a:t>
            </a:r>
          </a:p>
        </p:txBody>
      </p:sp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635" name="Shape 635"/>
          <p:cNvGrpSpPr/>
          <p:nvPr/>
        </p:nvGrpSpPr>
        <p:grpSpPr>
          <a:xfrm>
            <a:off x="539925" y="2251850"/>
            <a:ext cx="5197762" cy="3484889"/>
            <a:chOff x="3439394" y="2889250"/>
            <a:chExt cx="5197762" cy="3484889"/>
          </a:xfrm>
        </p:grpSpPr>
        <p:grpSp>
          <p:nvGrpSpPr>
            <p:cNvPr id="636" name="Shape 636"/>
            <p:cNvGrpSpPr/>
            <p:nvPr/>
          </p:nvGrpSpPr>
          <p:grpSpPr>
            <a:xfrm>
              <a:off x="3987800" y="3036766"/>
              <a:ext cx="3962400" cy="2895599"/>
              <a:chOff x="1549400" y="2279650"/>
              <a:chExt cx="3962400" cy="2895600"/>
            </a:xfrm>
          </p:grpSpPr>
          <p:cxnSp>
            <p:nvCxnSpPr>
              <p:cNvPr id="637" name="Shape 637"/>
              <p:cNvCxnSpPr/>
              <p:nvPr/>
            </p:nvCxnSpPr>
            <p:spPr>
              <a:xfrm rot="10800000">
                <a:off x="1549400" y="2279650"/>
                <a:ext cx="0" cy="289560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638" name="Shape 638"/>
              <p:cNvCxnSpPr/>
              <p:nvPr/>
            </p:nvCxnSpPr>
            <p:spPr>
              <a:xfrm>
                <a:off x="1549400" y="5175250"/>
                <a:ext cx="3962400" cy="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sp>
            <p:nvSpPr>
              <p:cNvPr id="639" name="Shape 639"/>
              <p:cNvSpPr/>
              <p:nvPr/>
            </p:nvSpPr>
            <p:spPr>
              <a:xfrm>
                <a:off x="1854200" y="3041650"/>
                <a:ext cx="381000" cy="3048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Shape 640"/>
              <p:cNvSpPr/>
              <p:nvPr/>
            </p:nvSpPr>
            <p:spPr>
              <a:xfrm>
                <a:off x="2006600" y="3498851"/>
                <a:ext cx="381000" cy="3048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Shape 641"/>
              <p:cNvSpPr/>
              <p:nvPr/>
            </p:nvSpPr>
            <p:spPr>
              <a:xfrm>
                <a:off x="2463794" y="4063900"/>
                <a:ext cx="381000" cy="3048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Shape 642"/>
              <p:cNvSpPr/>
              <p:nvPr/>
            </p:nvSpPr>
            <p:spPr>
              <a:xfrm>
                <a:off x="1754907" y="4349773"/>
                <a:ext cx="381000" cy="3048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Shape 643"/>
              <p:cNvSpPr/>
              <p:nvPr/>
            </p:nvSpPr>
            <p:spPr>
              <a:xfrm>
                <a:off x="2463794" y="4584576"/>
                <a:ext cx="381000" cy="3048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Shape 644"/>
              <p:cNvSpPr/>
              <p:nvPr/>
            </p:nvSpPr>
            <p:spPr>
              <a:xfrm>
                <a:off x="3149600" y="2355850"/>
                <a:ext cx="381000" cy="304800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Shape 645"/>
              <p:cNvSpPr/>
              <p:nvPr/>
            </p:nvSpPr>
            <p:spPr>
              <a:xfrm>
                <a:off x="3835400" y="2776813"/>
                <a:ext cx="381000" cy="304800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Shape 646"/>
              <p:cNvSpPr/>
              <p:nvPr/>
            </p:nvSpPr>
            <p:spPr>
              <a:xfrm>
                <a:off x="3307773" y="2999985"/>
                <a:ext cx="381000" cy="304800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Shape 648"/>
              <p:cNvSpPr/>
              <p:nvPr/>
            </p:nvSpPr>
            <p:spPr>
              <a:xfrm>
                <a:off x="4561607" y="3579933"/>
                <a:ext cx="381000" cy="304800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Shape 649"/>
              <p:cNvSpPr/>
              <p:nvPr/>
            </p:nvSpPr>
            <p:spPr>
              <a:xfrm>
                <a:off x="3911600" y="3460750"/>
                <a:ext cx="381000" cy="304800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Shape 650"/>
              <p:cNvSpPr/>
              <p:nvPr/>
            </p:nvSpPr>
            <p:spPr>
              <a:xfrm>
                <a:off x="4623953" y="4235350"/>
                <a:ext cx="381000" cy="304800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1" name="Shape 651"/>
            <p:cNvSpPr txBox="1"/>
            <p:nvPr/>
          </p:nvSpPr>
          <p:spPr>
            <a:xfrm>
              <a:off x="3439394" y="2889250"/>
              <a:ext cx="685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X2</a:t>
              </a:r>
            </a:p>
          </p:txBody>
        </p:sp>
        <p:sp>
          <p:nvSpPr>
            <p:cNvPr id="652" name="Shape 652"/>
            <p:cNvSpPr txBox="1"/>
            <p:nvPr/>
          </p:nvSpPr>
          <p:spPr>
            <a:xfrm>
              <a:off x="7951356" y="6066339"/>
              <a:ext cx="685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X1</a:t>
              </a:r>
            </a:p>
          </p:txBody>
        </p:sp>
      </p:grpSp>
      <p:sp>
        <p:nvSpPr>
          <p:cNvPr id="653" name="Shape 653"/>
          <p:cNvSpPr txBox="1"/>
          <p:nvPr/>
        </p:nvSpPr>
        <p:spPr>
          <a:xfrm>
            <a:off x="634999" y="1239508"/>
            <a:ext cx="12115799" cy="544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Question: </a:t>
            </a: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does our decision boundary relate to the sigmoid function? </a:t>
            </a:r>
          </a:p>
        </p:txBody>
      </p:sp>
      <p:cxnSp>
        <p:nvCxnSpPr>
          <p:cNvPr id="654" name="Shape 654"/>
          <p:cNvCxnSpPr/>
          <p:nvPr/>
        </p:nvCxnSpPr>
        <p:spPr>
          <a:xfrm>
            <a:off x="1509832" y="2328050"/>
            <a:ext cx="2514599" cy="28956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656" name="Shape 6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7474" y="2048690"/>
            <a:ext cx="5543400" cy="26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Shape 657"/>
          <p:cNvSpPr/>
          <p:nvPr/>
        </p:nvSpPr>
        <p:spPr>
          <a:xfrm>
            <a:off x="10709425" y="2326465"/>
            <a:ext cx="1547400" cy="1130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59" name="Shape 6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3812" y="2546339"/>
            <a:ext cx="1978624" cy="113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Shape 6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05725" y="4899914"/>
            <a:ext cx="2514600" cy="572769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Shape 661"/>
          <p:cNvSpPr txBox="1"/>
          <p:nvPr/>
        </p:nvSpPr>
        <p:spPr>
          <a:xfrm>
            <a:off x="8320525" y="4899902"/>
            <a:ext cx="1710300" cy="69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b="1"/>
              <a:t>Where</a:t>
            </a:r>
          </a:p>
        </p:txBody>
      </p:sp>
      <p:cxnSp>
        <p:nvCxnSpPr>
          <p:cNvPr id="662" name="Shape 662"/>
          <p:cNvCxnSpPr/>
          <p:nvPr/>
        </p:nvCxnSpPr>
        <p:spPr>
          <a:xfrm>
            <a:off x="5750902" y="3525541"/>
            <a:ext cx="11673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63" name="Shape 663"/>
          <p:cNvSpPr txBox="1"/>
          <p:nvPr/>
        </p:nvSpPr>
        <p:spPr>
          <a:xfrm>
            <a:off x="7207474" y="5580531"/>
            <a:ext cx="5656270" cy="12707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latin typeface="Georgia" panose="02040502050405020303" pitchFamily="18" charset="0"/>
              </a:rPr>
              <a:t>The </a:t>
            </a:r>
            <a:r>
              <a:rPr lang="en-US" sz="2400" dirty="0" smtClean="0">
                <a:latin typeface="Georgia" panose="02040502050405020303" pitchFamily="18" charset="0"/>
              </a:rPr>
              <a:t>sigmoid function </a:t>
            </a:r>
            <a:r>
              <a:rPr lang="en-US" sz="2400" dirty="0">
                <a:latin typeface="Georgia" panose="02040502050405020303" pitchFamily="18" charset="0"/>
              </a:rPr>
              <a:t>outputs values from [0,1] that represent the </a:t>
            </a:r>
            <a:r>
              <a:rPr lang="en-US" sz="2400" dirty="0" smtClean="0">
                <a:latin typeface="Georgia" panose="02040502050405020303" pitchFamily="18" charset="0"/>
              </a:rPr>
              <a:t>“strength” aka probability </a:t>
            </a:r>
            <a:r>
              <a:rPr lang="en-US" sz="2400" dirty="0">
                <a:latin typeface="Georgia" panose="02040502050405020303" pitchFamily="18" charset="0"/>
              </a:rPr>
              <a:t>of our prediction</a:t>
            </a:r>
          </a:p>
        </p:txBody>
      </p:sp>
      <p:cxnSp>
        <p:nvCxnSpPr>
          <p:cNvPr id="33" name="Shape 623"/>
          <p:cNvCxnSpPr>
            <a:endCxn id="37" idx="1"/>
          </p:cNvCxnSpPr>
          <p:nvPr/>
        </p:nvCxnSpPr>
        <p:spPr>
          <a:xfrm flipH="1" flipV="1">
            <a:off x="2515987" y="5070751"/>
            <a:ext cx="100164" cy="59434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4" name="Shape 6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4338" y="5775006"/>
            <a:ext cx="2426549" cy="8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6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6048" y="2103760"/>
            <a:ext cx="2514600" cy="63681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627"/>
          <p:cNvSpPr/>
          <p:nvPr/>
        </p:nvSpPr>
        <p:spPr>
          <a:xfrm rot="-7907479">
            <a:off x="1977068" y="2878922"/>
            <a:ext cx="3198749" cy="1111220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624"/>
          <p:cNvSpPr/>
          <p:nvPr/>
        </p:nvSpPr>
        <p:spPr>
          <a:xfrm rot="-7907285">
            <a:off x="476739" y="3384989"/>
            <a:ext cx="2447522" cy="1546617"/>
          </a:xfrm>
          <a:prstGeom prst="roundRect">
            <a:avLst>
              <a:gd name="adj" fmla="val 0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8" name="Shape 628"/>
          <p:cNvCxnSpPr>
            <a:stCxn id="35" idx="2"/>
            <a:endCxn id="36" idx="2"/>
          </p:cNvCxnSpPr>
          <p:nvPr/>
        </p:nvCxnSpPr>
        <p:spPr>
          <a:xfrm flipH="1">
            <a:off x="3990692" y="2740574"/>
            <a:ext cx="1192656" cy="32368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Rectangle 14"/>
          <p:cNvSpPr/>
          <p:nvPr/>
        </p:nvSpPr>
        <p:spPr>
          <a:xfrm>
            <a:off x="7207474" y="4522755"/>
            <a:ext cx="5656270" cy="233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 dirty="0" smtClean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KNOWLEDGE CHECK</a:t>
            </a:r>
            <a:endParaRPr lang="en-US" sz="3200" b="1" i="0" u="none" strike="noStrike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39" name="Shape 7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600" y="3101000"/>
            <a:ext cx="952499" cy="952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Shape 740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41" name="Shape 741"/>
          <p:cNvSpPr/>
          <p:nvPr/>
        </p:nvSpPr>
        <p:spPr>
          <a:xfrm>
            <a:off x="2828310" y="1755449"/>
            <a:ext cx="9174598" cy="3010198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+mj-lt"/>
              <a:buAutoNum type="arabicPeriod"/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Why is Linear Regression not an appropriate tool to use in classification?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+mj-lt"/>
              <a:buAutoNum type="arabicPeriod"/>
            </a:pPr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+mj-lt"/>
              <a:buAutoNum type="arabicPeriod"/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does Logistic Regression account for the failings of Linear Regression?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+mj-lt"/>
              <a:buAutoNum type="arabicPeriod"/>
            </a:pPr>
            <a:endParaRPr lang="en-US" sz="1800" b="0" i="0" u="none" strike="noStrike" cap="none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+mj-lt"/>
              <a:buAutoNum type="arabicPeriod"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the main criteria for how Logistic Regression develops its decision boundary?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+mj-lt"/>
              <a:buAutoNum type="arabicPeriod"/>
            </a:pPr>
            <a:endParaRPr lang="en-US" sz="1800" b="0" i="0" u="none" strike="noStrike" cap="none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+mj-lt"/>
              <a:buAutoNum type="arabicPeriod"/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does the Sigmoid function relate to the decision boundary?</a:t>
            </a:r>
            <a:endParaRPr lang="en-US" sz="18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745" name="Shape 745"/>
          <p:cNvCxnSpPr/>
          <p:nvPr/>
        </p:nvCxnSpPr>
        <p:spPr>
          <a:xfrm rot="10800000">
            <a:off x="2497950" y="1755449"/>
            <a:ext cx="0" cy="4661098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9816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INTRODUCTION TO LOGISTIC REGRESSION</a:t>
            </a:r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 b="0" i="0" u="none" strike="noStrike" cap="none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Logistic Regression &amp; decision boundaries</a:t>
            </a:r>
          </a:p>
          <a:p>
            <a: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endParaRPr lang="en-US" sz="2800" b="0" i="0" u="none" strike="noStrike" cap="none" dirty="0" smtClean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indent="-203200">
              <a:spcBef>
                <a:spcPts val="100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Gradient Descent and how it fits into Logistic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Regression</a:t>
            </a:r>
          </a:p>
          <a:p>
            <a:pPr>
              <a:spcBef>
                <a:spcPts val="1000"/>
              </a:spcBef>
              <a:buSzPct val="100000"/>
            </a:pPr>
            <a:endParaRPr lang="en-US" sz="2800" b="0" i="0" u="none" strike="noStrike" cap="none" dirty="0" smtClean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 b="0" i="0" u="none" strike="noStrike" cap="none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Evaluate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 model using metrics such as classification accuracy/error, confusion matrix, ROC/AUC curves, and loss </a:t>
            </a:r>
            <a:r>
              <a:rPr lang="en-US" sz="2800" b="0" i="0" u="none" strike="noStrike" cap="none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functions</a:t>
            </a:r>
          </a:p>
          <a:p>
            <a: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endParaRPr lang="en-US" sz="2800" b="0" i="0" u="none" strike="noStrike" cap="none" dirty="0" smtClean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Build a Logistic Regression using </a:t>
            </a:r>
            <a:r>
              <a:rPr lang="en-US" sz="2800" dirty="0" err="1" smtClean="0">
                <a:latin typeface="Georgia"/>
                <a:ea typeface="Georgia"/>
                <a:cs typeface="Georgia"/>
                <a:sym typeface="Georgia"/>
              </a:rPr>
              <a:t>sklearn</a:t>
            </a:r>
            <a:endParaRPr sz="28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2" name="Shape 41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54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TODAY’S LEARNING OBJECTIVES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669" name="Shape 669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INTERPRETING </a:t>
            </a: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LOGISTIC REGRESSION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/>
        </p:nvSpPr>
        <p:spPr>
          <a:xfrm>
            <a:off x="634999" y="736600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TRANSFORMING LINEAR REGRESSION</a:t>
            </a:r>
          </a:p>
        </p:txBody>
      </p:sp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6" name="Shape 676"/>
          <p:cNvSpPr txBox="1"/>
          <p:nvPr/>
        </p:nvSpPr>
        <p:spPr>
          <a:xfrm>
            <a:off x="635000" y="1292775"/>
            <a:ext cx="12115799" cy="8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Example: 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does the number of hours spent studying affect the probability that the student will pass the exam?</a:t>
            </a:r>
          </a:p>
        </p:txBody>
      </p:sp>
      <p:sp>
        <p:nvSpPr>
          <p:cNvPr id="677" name="Shape 677"/>
          <p:cNvSpPr/>
          <p:nvPr/>
        </p:nvSpPr>
        <p:spPr>
          <a:xfrm>
            <a:off x="10709425" y="2601675"/>
            <a:ext cx="1547400" cy="1130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78" name="Shape 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850" y="3200475"/>
            <a:ext cx="5928876" cy="415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Shape 6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050" y="2193675"/>
            <a:ext cx="103632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/>
        </p:nvSpPr>
        <p:spPr>
          <a:xfrm>
            <a:off x="634999" y="736600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TRANSFORMING LINEAR REGRESSION</a:t>
            </a:r>
          </a:p>
        </p:txBody>
      </p:sp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6" name="Shape 676"/>
          <p:cNvSpPr txBox="1"/>
          <p:nvPr/>
        </p:nvSpPr>
        <p:spPr>
          <a:xfrm>
            <a:off x="635000" y="1292775"/>
            <a:ext cx="12115799" cy="8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Example: </a:t>
            </a:r>
            <a:r>
              <a:rPr lang="en-US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does the number of hours spent studying affect the probability that the student will pass the exam?</a:t>
            </a:r>
          </a:p>
        </p:txBody>
      </p:sp>
      <p:sp>
        <p:nvSpPr>
          <p:cNvPr id="677" name="Shape 677"/>
          <p:cNvSpPr/>
          <p:nvPr/>
        </p:nvSpPr>
        <p:spPr>
          <a:xfrm>
            <a:off x="10709425" y="2601675"/>
            <a:ext cx="1547400" cy="1130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78" name="Shape 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850" y="3200475"/>
            <a:ext cx="5928876" cy="415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Shape 6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050" y="2193675"/>
            <a:ext cx="103632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Shape 6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1718" y="3732375"/>
            <a:ext cx="4786174" cy="1354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/>
          <p:cNvCxnSpPr/>
          <p:nvPr/>
        </p:nvCxnSpPr>
        <p:spPr>
          <a:xfrm>
            <a:off x="4338536" y="3453319"/>
            <a:ext cx="0" cy="336577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50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/>
        </p:nvSpPr>
        <p:spPr>
          <a:xfrm>
            <a:off x="634999" y="736600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TRANSFORMING LINEAR REGRESSION</a:t>
            </a:r>
          </a:p>
        </p:txBody>
      </p:sp>
      <p:sp>
        <p:nvSpPr>
          <p:cNvPr id="686" name="Shape 686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87" name="Shape 687"/>
          <p:cNvSpPr/>
          <p:nvPr/>
        </p:nvSpPr>
        <p:spPr>
          <a:xfrm>
            <a:off x="10709425" y="2601675"/>
            <a:ext cx="1547400" cy="1130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75" y="1537025"/>
            <a:ext cx="6518199" cy="45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Shape 689"/>
          <p:cNvSpPr txBox="1"/>
          <p:nvPr/>
        </p:nvSpPr>
        <p:spPr>
          <a:xfrm>
            <a:off x="6963200" y="1537025"/>
            <a:ext cx="5841900" cy="39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 a student who studies </a:t>
            </a:r>
            <a:r>
              <a:rPr lang="en-US" sz="22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 hours</a:t>
            </a:r>
            <a:r>
              <a:rPr lang="en-US" sz="2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the equation gives an estimated probability of passing an exam at</a:t>
            </a:r>
            <a:r>
              <a:rPr lang="en-US" sz="22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0.26</a:t>
            </a:r>
            <a:r>
              <a:rPr lang="en-US" sz="2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2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buNone/>
            </a:pPr>
            <a:endParaRPr sz="22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buNone/>
            </a:pPr>
            <a:endParaRPr sz="22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buNone/>
            </a:pPr>
            <a:endParaRPr sz="22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endParaRPr sz="22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While someone that studies for </a:t>
            </a:r>
            <a:r>
              <a:rPr lang="en-US" sz="22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4 hours</a:t>
            </a:r>
            <a:r>
              <a:rPr lang="en-US" sz="2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their probability of passing is </a:t>
            </a:r>
            <a:r>
              <a:rPr lang="en-US" sz="22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0.87</a:t>
            </a:r>
            <a:r>
              <a:rPr lang="en-US" sz="2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2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buNone/>
            </a:pPr>
            <a:endParaRPr sz="22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90" name="Shape 6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6400" y="2752575"/>
            <a:ext cx="4447420" cy="11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Shape 6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6400" y="5196600"/>
            <a:ext cx="4240700" cy="893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2" name="Shape 692"/>
          <p:cNvCxnSpPr/>
          <p:nvPr/>
        </p:nvCxnSpPr>
        <p:spPr>
          <a:xfrm rot="10800000" flipH="1">
            <a:off x="2796125" y="4587800"/>
            <a:ext cx="13500" cy="882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693" name="Shape 693"/>
          <p:cNvCxnSpPr/>
          <p:nvPr/>
        </p:nvCxnSpPr>
        <p:spPr>
          <a:xfrm rot="10800000" flipH="1">
            <a:off x="1004425" y="4601475"/>
            <a:ext cx="1818600" cy="13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694" name="Shape 694"/>
          <p:cNvCxnSpPr/>
          <p:nvPr/>
        </p:nvCxnSpPr>
        <p:spPr>
          <a:xfrm rot="10800000" flipH="1">
            <a:off x="4930250" y="2375300"/>
            <a:ext cx="10500" cy="309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695" name="Shape 695"/>
          <p:cNvCxnSpPr/>
          <p:nvPr/>
        </p:nvCxnSpPr>
        <p:spPr>
          <a:xfrm>
            <a:off x="950150" y="2361775"/>
            <a:ext cx="3990600" cy="13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696" name="Shape 696"/>
          <p:cNvSpPr txBox="1"/>
          <p:nvPr/>
        </p:nvSpPr>
        <p:spPr>
          <a:xfrm>
            <a:off x="1018000" y="1992375"/>
            <a:ext cx="760200" cy="2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/>
              <a:t>0.87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1018000" y="4224425"/>
            <a:ext cx="760200" cy="2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/>
              <a:t>0.26</a:t>
            </a:r>
          </a:p>
        </p:txBody>
      </p:sp>
      <p:sp>
        <p:nvSpPr>
          <p:cNvPr id="2" name="Rectangle 1"/>
          <p:cNvSpPr/>
          <p:nvPr/>
        </p:nvSpPr>
        <p:spPr>
          <a:xfrm>
            <a:off x="7334913" y="6271025"/>
            <a:ext cx="4921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*Standard </a:t>
            </a: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rule is to predict the “1” class if the </a:t>
            </a:r>
            <a:r>
              <a:rPr lang="en-US" sz="24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probability &gt; 0.5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/>
        </p:nvSpPr>
        <p:spPr>
          <a:xfrm>
            <a:off x="634999" y="736600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TRANSFORMING LINEAR REGRESSION</a:t>
            </a:r>
          </a:p>
        </p:txBody>
      </p:sp>
      <p:sp>
        <p:nvSpPr>
          <p:cNvPr id="686" name="Shape 686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87" name="Shape 687"/>
          <p:cNvSpPr/>
          <p:nvPr/>
        </p:nvSpPr>
        <p:spPr>
          <a:xfrm>
            <a:off x="10709425" y="2601675"/>
            <a:ext cx="1547400" cy="1130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8" name="Shape 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75" y="1537025"/>
            <a:ext cx="6518199" cy="45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Shape 689"/>
          <p:cNvSpPr txBox="1"/>
          <p:nvPr/>
        </p:nvSpPr>
        <p:spPr>
          <a:xfrm>
            <a:off x="6963200" y="1537025"/>
            <a:ext cx="5841900" cy="39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Standard rule is to predict the “1” class if the </a:t>
            </a:r>
            <a:r>
              <a:rPr lang="en-US" sz="22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probability &gt; 0.5</a:t>
            </a:r>
          </a:p>
          <a:p>
            <a:pPr lvl="0" rtl="0">
              <a:spcBef>
                <a:spcPts val="0"/>
              </a:spcBef>
              <a:buNone/>
            </a:pPr>
            <a:endParaRPr lang="en-US" sz="22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would you predict for a student that studies </a:t>
            </a:r>
            <a:r>
              <a:rPr lang="en-US" sz="22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lang="en-US" sz="22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hours?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would you predict for a student that studies </a:t>
            </a:r>
            <a:r>
              <a:rPr lang="en-US" sz="22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4</a:t>
            </a:r>
            <a:r>
              <a:rPr lang="en-US" sz="22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hours?</a:t>
            </a:r>
            <a:endParaRPr lang="en-US" sz="22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buNone/>
            </a:pPr>
            <a:endParaRPr sz="22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buNone/>
            </a:pPr>
            <a:endParaRPr sz="22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692" name="Shape 692"/>
          <p:cNvCxnSpPr/>
          <p:nvPr/>
        </p:nvCxnSpPr>
        <p:spPr>
          <a:xfrm rot="10800000" flipH="1">
            <a:off x="2796125" y="4587800"/>
            <a:ext cx="13500" cy="882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693" name="Shape 693"/>
          <p:cNvCxnSpPr/>
          <p:nvPr/>
        </p:nvCxnSpPr>
        <p:spPr>
          <a:xfrm rot="10800000" flipH="1">
            <a:off x="1004425" y="4601475"/>
            <a:ext cx="1818600" cy="13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694" name="Shape 694"/>
          <p:cNvCxnSpPr/>
          <p:nvPr/>
        </p:nvCxnSpPr>
        <p:spPr>
          <a:xfrm rot="10800000" flipH="1">
            <a:off x="4930250" y="2375300"/>
            <a:ext cx="10500" cy="309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695" name="Shape 695"/>
          <p:cNvCxnSpPr/>
          <p:nvPr/>
        </p:nvCxnSpPr>
        <p:spPr>
          <a:xfrm>
            <a:off x="950150" y="2361775"/>
            <a:ext cx="3990600" cy="13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696" name="Shape 696"/>
          <p:cNvSpPr txBox="1"/>
          <p:nvPr/>
        </p:nvSpPr>
        <p:spPr>
          <a:xfrm>
            <a:off x="1018000" y="1992375"/>
            <a:ext cx="760200" cy="2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/>
              <a:t>0.87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1018000" y="4224425"/>
            <a:ext cx="760200" cy="2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/>
              <a:t>0.26</a:t>
            </a:r>
          </a:p>
        </p:txBody>
      </p:sp>
    </p:spTree>
    <p:extLst>
      <p:ext uri="{BB962C8B-B14F-4D97-AF65-F5344CB8AC3E}">
        <p14:creationId xmlns:p14="http://schemas.microsoft.com/office/powerpoint/2010/main" val="135653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/>
        </p:nvSpPr>
        <p:spPr>
          <a:xfrm>
            <a:off x="634999" y="736600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TRANSFORMING LINEAR REGRESSION</a:t>
            </a:r>
          </a:p>
        </p:txBody>
      </p:sp>
      <p:sp>
        <p:nvSpPr>
          <p:cNvPr id="703" name="Shape 703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04" name="Shape 704"/>
          <p:cNvSpPr txBox="1"/>
          <p:nvPr/>
        </p:nvSpPr>
        <p:spPr>
          <a:xfrm>
            <a:off x="635000" y="1292775"/>
            <a:ext cx="12115799" cy="8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do we interpret the coefficients?</a:t>
            </a:r>
          </a:p>
        </p:txBody>
      </p:sp>
      <p:sp>
        <p:nvSpPr>
          <p:cNvPr id="705" name="Shape 705"/>
          <p:cNvSpPr/>
          <p:nvPr/>
        </p:nvSpPr>
        <p:spPr>
          <a:xfrm>
            <a:off x="10709425" y="2601675"/>
            <a:ext cx="1547400" cy="1130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00" y="2116849"/>
            <a:ext cx="6939948" cy="486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Shape 7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6949" y="1439561"/>
            <a:ext cx="4786174" cy="135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Shape 708"/>
          <p:cNvSpPr txBox="1"/>
          <p:nvPr/>
        </p:nvSpPr>
        <p:spPr>
          <a:xfrm>
            <a:off x="7879856" y="2977036"/>
            <a:ext cx="4978500" cy="221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For every 1 hour increase in studying, a student multiplies their </a:t>
            </a:r>
            <a:r>
              <a:rPr lang="en-US" sz="2800" b="1" dirty="0">
                <a:latin typeface="Georgia"/>
                <a:ea typeface="Georgia"/>
                <a:cs typeface="Georgia"/>
                <a:sym typeface="Georgia"/>
              </a:rPr>
              <a:t>odds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of passing an exam by:</a:t>
            </a:r>
          </a:p>
          <a:p>
            <a:pPr lvl="0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09" name="Shape 7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28131" y="4919011"/>
            <a:ext cx="3022877" cy="113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7716949" y="6002063"/>
            <a:ext cx="49281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**Bottom line:** Positive coefficients increase the log-odds of the response (and thus increase the probability), and negative coefficients decrease the log-odds of the response (and thus decrease the probability).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/>
        </p:nvSpPr>
        <p:spPr>
          <a:xfrm>
            <a:off x="634999" y="736600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TRANSFORMING LINEAR REGRESSION</a:t>
            </a:r>
          </a:p>
        </p:txBody>
      </p:sp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6" name="Shape 716"/>
          <p:cNvSpPr txBox="1"/>
          <p:nvPr/>
        </p:nvSpPr>
        <p:spPr>
          <a:xfrm>
            <a:off x="635000" y="1292775"/>
            <a:ext cx="12115799" cy="8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Odds </a:t>
            </a:r>
            <a:r>
              <a:rPr lang="en-US" sz="2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represent the likelihood that an event will take place. </a:t>
            </a:r>
          </a:p>
        </p:txBody>
      </p:sp>
      <p:pic>
        <p:nvPicPr>
          <p:cNvPr id="717" name="Shape 7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375" y="1883800"/>
            <a:ext cx="4224275" cy="521822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Shape 718"/>
          <p:cNvSpPr txBox="1"/>
          <p:nvPr/>
        </p:nvSpPr>
        <p:spPr>
          <a:xfrm>
            <a:off x="7546693" y="3883312"/>
            <a:ext cx="4017600" cy="28470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 b="1" dirty="0"/>
              <a:t>What would be the odds for an event </a:t>
            </a:r>
            <a:r>
              <a:rPr lang="en-US" sz="2400" b="1" dirty="0" smtClean="0"/>
              <a:t>with </a:t>
            </a:r>
            <a:r>
              <a:rPr lang="en-US" sz="2400" b="1" dirty="0"/>
              <a:t>a </a:t>
            </a:r>
            <a:r>
              <a:rPr lang="en-US" sz="2400" b="1" i="1" dirty="0"/>
              <a:t>p </a:t>
            </a:r>
            <a:r>
              <a:rPr lang="en-US" sz="2400" b="1" dirty="0"/>
              <a:t>=</a:t>
            </a:r>
            <a:r>
              <a:rPr lang="en-US" sz="2400" b="1" dirty="0" smtClean="0"/>
              <a:t> </a:t>
            </a:r>
            <a:r>
              <a:rPr lang="en-US" sz="2400" b="1" dirty="0"/>
              <a:t>0.75?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marL="457200" lvl="0" indent="-381000">
              <a:spcBef>
                <a:spcPts val="0"/>
              </a:spcBef>
              <a:buSzPct val="100000"/>
              <a:buChar char="●"/>
            </a:pPr>
            <a:r>
              <a:rPr lang="en-US" sz="2400" b="1" dirty="0" smtClean="0"/>
              <a:t>What about the odds for something with a   </a:t>
            </a:r>
            <a:r>
              <a:rPr lang="en-US" sz="2400" b="1" i="1" dirty="0" smtClean="0"/>
              <a:t>p</a:t>
            </a:r>
            <a:r>
              <a:rPr lang="en-US" sz="2400" b="1" dirty="0" smtClean="0"/>
              <a:t> = 0.40?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5331218" y="2354285"/>
            <a:ext cx="1170432" cy="4682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193" y="2406560"/>
            <a:ext cx="1724025" cy="46626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468" y="1883800"/>
            <a:ext cx="3153622" cy="1876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/>
          <p:nvPr/>
        </p:nvSpPr>
        <p:spPr>
          <a:xfrm>
            <a:off x="634999" y="736600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TRANSFORMING LINEAR REGRESSION</a:t>
            </a:r>
          </a:p>
        </p:txBody>
      </p:sp>
      <p:sp>
        <p:nvSpPr>
          <p:cNvPr id="724" name="Shape 724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562" y="1368000"/>
            <a:ext cx="11235674" cy="563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 txBox="1"/>
          <p:nvPr/>
        </p:nvSpPr>
        <p:spPr>
          <a:xfrm>
            <a:off x="1058725" y="3800550"/>
            <a:ext cx="4004100" cy="27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b="1" dirty="0">
                <a:latin typeface="Georgia"/>
                <a:ea typeface="Georgia"/>
                <a:cs typeface="Georgia"/>
                <a:sym typeface="Georgia"/>
              </a:rPr>
              <a:t>The bigger the    </a:t>
            </a:r>
            <a:endParaRPr lang="en-US" sz="2400" b="1" dirty="0" smtClean="0">
              <a:latin typeface="Georgia"/>
              <a:ea typeface="Georgia"/>
              <a:cs typeface="Georgia"/>
              <a:sym typeface="Georgia"/>
            </a:endParaRPr>
          </a:p>
          <a:p>
            <a:pPr lvl="0">
              <a:buSzPct val="100000"/>
            </a:pPr>
            <a:r>
              <a:rPr lang="en-US" sz="2400" b="1" dirty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400" b="1" dirty="0" smtClean="0">
                <a:latin typeface="Georgia"/>
                <a:ea typeface="Georgia"/>
                <a:cs typeface="Georgia"/>
                <a:sym typeface="Georgia"/>
              </a:rPr>
              <a:t>   the </a:t>
            </a:r>
            <a:r>
              <a:rPr lang="en-US" sz="2400" b="1" dirty="0">
                <a:latin typeface="Georgia"/>
                <a:ea typeface="Georgia"/>
                <a:cs typeface="Georgia"/>
                <a:sym typeface="Georgia"/>
              </a:rPr>
              <a:t>steeper the curve</a:t>
            </a:r>
          </a:p>
          <a:p>
            <a:pPr lvl="0" rtl="0">
              <a:spcBef>
                <a:spcPts val="0"/>
              </a:spcBef>
              <a:buNone/>
            </a:pPr>
            <a:endParaRPr lang="en-US" sz="2400" b="1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Georgia"/>
                <a:ea typeface="Georgia"/>
                <a:cs typeface="Georgia"/>
                <a:sym typeface="Georgia"/>
              </a:rPr>
              <a:t>The smaller 	  the more gradual the curve</a:t>
            </a:r>
            <a:endParaRPr lang="en-US" sz="2400" b="1" dirty="0"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buNone/>
            </a:pPr>
            <a:endParaRPr sz="2400" b="1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27" name="Shape 7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0100" y="3868400"/>
            <a:ext cx="322025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6574" y="4973823"/>
            <a:ext cx="322025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600" y="2982718"/>
            <a:ext cx="1818600" cy="8856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INDEPENDENT PRACTICE</a:t>
            </a:r>
          </a:p>
        </p:txBody>
      </p:sp>
      <p:sp>
        <p:nvSpPr>
          <p:cNvPr id="769" name="Shape 76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lang="en-US" sz="9600" b="1" i="0" u="none" strike="noStrike" cap="none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MULTICLASS</a:t>
            </a: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lang="en-US" sz="9600" b="1" i="0" u="none" strike="noStrike" cap="none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LOGISTIC </a:t>
            </a:r>
            <a:r>
              <a:rPr lang="en-US" sz="9600" b="1" i="0" u="none" strike="noStrike" cap="non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REGRESSION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/>
        </p:nvSpPr>
        <p:spPr>
          <a:xfrm>
            <a:off x="634999" y="736600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 dirty="0" smtClean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MULTICLASS LOGISTIC REGRESSION</a:t>
            </a:r>
            <a:endParaRPr lang="en-US" sz="3200" b="1" i="0" u="none" strike="noStrike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43" y="1375989"/>
            <a:ext cx="8972951" cy="547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9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OPENING</a:t>
            </a:r>
          </a:p>
        </p:txBody>
      </p:sp>
      <p:sp>
        <p:nvSpPr>
          <p:cNvPr id="460" name="Shape 460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7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9600" b="1" dirty="0" smtClean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MODEL DIFFERENCES</a:t>
            </a:r>
            <a:endParaRPr lang="en-US" sz="96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09782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/>
        </p:nvSpPr>
        <p:spPr>
          <a:xfrm>
            <a:off x="634999" y="736600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 dirty="0" smtClean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MULTICLASS LOGISTIC REGRESSION</a:t>
            </a:r>
            <a:endParaRPr lang="en-US" sz="3200" b="1" i="0" u="none" strike="noStrike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" name="Shape 716"/>
          <p:cNvSpPr txBox="1"/>
          <p:nvPr/>
        </p:nvSpPr>
        <p:spPr>
          <a:xfrm>
            <a:off x="635000" y="1292775"/>
            <a:ext cx="12115799" cy="8788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One vs. all classification		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Split the training set into three separate binary classification problems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3760" y="5939324"/>
            <a:ext cx="3552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en-US" sz="2000" dirty="0" smtClean="0">
                <a:latin typeface="Georgia" panose="02040502050405020303" pitchFamily="18" charset="0"/>
              </a:rPr>
              <a:t>Circle vs. everything else (squares and triangles)</a:t>
            </a:r>
            <a:endParaRPr lang="en-US" sz="2000" dirty="0">
              <a:latin typeface="Georgia" panose="02040502050405020303" pitchFamily="18" charset="0"/>
            </a:endParaRPr>
          </a:p>
        </p:txBody>
      </p:sp>
      <p:grpSp>
        <p:nvGrpSpPr>
          <p:cNvPr id="707" name="Group 706"/>
          <p:cNvGrpSpPr/>
          <p:nvPr/>
        </p:nvGrpSpPr>
        <p:grpSpPr>
          <a:xfrm>
            <a:off x="179067" y="2713390"/>
            <a:ext cx="4583042" cy="3036183"/>
            <a:chOff x="149700" y="2411963"/>
            <a:chExt cx="5197762" cy="3647753"/>
          </a:xfrm>
        </p:grpSpPr>
        <p:cxnSp>
          <p:nvCxnSpPr>
            <p:cNvPr id="11" name="Shape 637"/>
            <p:cNvCxnSpPr/>
            <p:nvPr/>
          </p:nvCxnSpPr>
          <p:spPr>
            <a:xfrm rot="10800000">
              <a:off x="698106" y="2722343"/>
              <a:ext cx="0" cy="2895599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12" name="Shape 638"/>
            <p:cNvCxnSpPr/>
            <p:nvPr/>
          </p:nvCxnSpPr>
          <p:spPr>
            <a:xfrm>
              <a:off x="698106" y="5617942"/>
              <a:ext cx="3962400" cy="0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13" name="Shape 639"/>
            <p:cNvSpPr/>
            <p:nvPr/>
          </p:nvSpPr>
          <p:spPr>
            <a:xfrm>
              <a:off x="1002906" y="3484343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640"/>
            <p:cNvSpPr/>
            <p:nvPr/>
          </p:nvSpPr>
          <p:spPr>
            <a:xfrm>
              <a:off x="1155306" y="3941544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641"/>
            <p:cNvSpPr/>
            <p:nvPr/>
          </p:nvSpPr>
          <p:spPr>
            <a:xfrm>
              <a:off x="1612500" y="4506592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Shape 642"/>
            <p:cNvSpPr/>
            <p:nvPr/>
          </p:nvSpPr>
          <p:spPr>
            <a:xfrm>
              <a:off x="903613" y="4792465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Shape 643"/>
            <p:cNvSpPr/>
            <p:nvPr/>
          </p:nvSpPr>
          <p:spPr>
            <a:xfrm>
              <a:off x="1612500" y="5027268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Shape 644"/>
            <p:cNvSpPr/>
            <p:nvPr/>
          </p:nvSpPr>
          <p:spPr>
            <a:xfrm>
              <a:off x="2298306" y="2798543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Shape 645"/>
            <p:cNvSpPr/>
            <p:nvPr/>
          </p:nvSpPr>
          <p:spPr>
            <a:xfrm>
              <a:off x="2984106" y="3219506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646"/>
            <p:cNvSpPr/>
            <p:nvPr/>
          </p:nvSpPr>
          <p:spPr>
            <a:xfrm>
              <a:off x="2456479" y="3442678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647"/>
            <p:cNvSpPr/>
            <p:nvPr/>
          </p:nvSpPr>
          <p:spPr>
            <a:xfrm>
              <a:off x="3900813" y="2722343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649"/>
            <p:cNvSpPr/>
            <p:nvPr/>
          </p:nvSpPr>
          <p:spPr>
            <a:xfrm>
              <a:off x="3060306" y="3903443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Shape 651"/>
            <p:cNvSpPr txBox="1"/>
            <p:nvPr/>
          </p:nvSpPr>
          <p:spPr>
            <a:xfrm>
              <a:off x="149700" y="2574827"/>
              <a:ext cx="685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X2</a:t>
              </a:r>
            </a:p>
          </p:txBody>
        </p:sp>
        <p:sp>
          <p:nvSpPr>
            <p:cNvPr id="10" name="Shape 652"/>
            <p:cNvSpPr txBox="1"/>
            <p:nvPr/>
          </p:nvSpPr>
          <p:spPr>
            <a:xfrm>
              <a:off x="4661662" y="5751916"/>
              <a:ext cx="685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X1</a:t>
              </a:r>
            </a:p>
          </p:txBody>
        </p:sp>
        <p:sp>
          <p:nvSpPr>
            <p:cNvPr id="4" name="Isosceles Triangle 3"/>
            <p:cNvSpPr/>
            <p:nvPr/>
          </p:nvSpPr>
          <p:spPr>
            <a:xfrm>
              <a:off x="2837479" y="4506592"/>
              <a:ext cx="603827" cy="43827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/>
            <p:cNvSpPr/>
            <p:nvPr/>
          </p:nvSpPr>
          <p:spPr>
            <a:xfrm>
              <a:off x="3598899" y="4222078"/>
              <a:ext cx="603827" cy="43827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3586399" y="4985779"/>
              <a:ext cx="603827" cy="43827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2747604" y="5039718"/>
              <a:ext cx="603827" cy="43827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1342959" y="2411963"/>
              <a:ext cx="1401798" cy="358641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6" name="Group 705"/>
          <p:cNvGrpSpPr/>
          <p:nvPr/>
        </p:nvGrpSpPr>
        <p:grpSpPr>
          <a:xfrm>
            <a:off x="4735483" y="2741692"/>
            <a:ext cx="3906796" cy="2817758"/>
            <a:chOff x="4866012" y="2505045"/>
            <a:chExt cx="5148613" cy="3353585"/>
          </a:xfrm>
        </p:grpSpPr>
        <p:cxnSp>
          <p:nvCxnSpPr>
            <p:cNvPr id="32" name="Shape 637"/>
            <p:cNvCxnSpPr/>
            <p:nvPr/>
          </p:nvCxnSpPr>
          <p:spPr>
            <a:xfrm rot="10800000">
              <a:off x="5414418" y="2769141"/>
              <a:ext cx="0" cy="2895599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33" name="Shape 638"/>
            <p:cNvCxnSpPr/>
            <p:nvPr/>
          </p:nvCxnSpPr>
          <p:spPr>
            <a:xfrm>
              <a:off x="5414418" y="5664740"/>
              <a:ext cx="3962400" cy="0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34" name="Shape 639"/>
            <p:cNvSpPr/>
            <p:nvPr/>
          </p:nvSpPr>
          <p:spPr>
            <a:xfrm>
              <a:off x="5719218" y="3531141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640"/>
            <p:cNvSpPr/>
            <p:nvPr/>
          </p:nvSpPr>
          <p:spPr>
            <a:xfrm>
              <a:off x="5871618" y="3988342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Shape 641"/>
            <p:cNvSpPr/>
            <p:nvPr/>
          </p:nvSpPr>
          <p:spPr>
            <a:xfrm>
              <a:off x="6328812" y="4553390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Shape 642"/>
            <p:cNvSpPr/>
            <p:nvPr/>
          </p:nvSpPr>
          <p:spPr>
            <a:xfrm>
              <a:off x="5619925" y="4839263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Shape 643"/>
            <p:cNvSpPr/>
            <p:nvPr/>
          </p:nvSpPr>
          <p:spPr>
            <a:xfrm>
              <a:off x="6328812" y="5074066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Shape 644"/>
            <p:cNvSpPr/>
            <p:nvPr/>
          </p:nvSpPr>
          <p:spPr>
            <a:xfrm>
              <a:off x="7014618" y="2845341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Shape 645"/>
            <p:cNvSpPr/>
            <p:nvPr/>
          </p:nvSpPr>
          <p:spPr>
            <a:xfrm>
              <a:off x="7700418" y="3266304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Shape 646"/>
            <p:cNvSpPr/>
            <p:nvPr/>
          </p:nvSpPr>
          <p:spPr>
            <a:xfrm>
              <a:off x="7172791" y="3489476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Shape 647"/>
            <p:cNvSpPr/>
            <p:nvPr/>
          </p:nvSpPr>
          <p:spPr>
            <a:xfrm>
              <a:off x="8617125" y="2769141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649"/>
            <p:cNvSpPr/>
            <p:nvPr/>
          </p:nvSpPr>
          <p:spPr>
            <a:xfrm>
              <a:off x="7776618" y="3950241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651"/>
            <p:cNvSpPr txBox="1"/>
            <p:nvPr/>
          </p:nvSpPr>
          <p:spPr>
            <a:xfrm>
              <a:off x="4866012" y="2621625"/>
              <a:ext cx="685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X2</a:t>
              </a:r>
            </a:p>
          </p:txBody>
        </p:sp>
        <p:sp>
          <p:nvSpPr>
            <p:cNvPr id="45" name="Isosceles Triangle 44"/>
            <p:cNvSpPr/>
            <p:nvPr/>
          </p:nvSpPr>
          <p:spPr>
            <a:xfrm>
              <a:off x="7553791" y="4553390"/>
              <a:ext cx="603827" cy="43827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Isosceles Triangle 45"/>
            <p:cNvSpPr/>
            <p:nvPr/>
          </p:nvSpPr>
          <p:spPr>
            <a:xfrm>
              <a:off x="8315211" y="4268876"/>
              <a:ext cx="603827" cy="43827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Isosceles Triangle 46"/>
            <p:cNvSpPr/>
            <p:nvPr/>
          </p:nvSpPr>
          <p:spPr>
            <a:xfrm>
              <a:off x="8302711" y="5032577"/>
              <a:ext cx="603827" cy="43827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Isosceles Triangle 47"/>
            <p:cNvSpPr/>
            <p:nvPr/>
          </p:nvSpPr>
          <p:spPr>
            <a:xfrm>
              <a:off x="7463916" y="5086516"/>
              <a:ext cx="603827" cy="43827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5327215" y="2505045"/>
              <a:ext cx="4687410" cy="3353585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8891117" y="2884878"/>
            <a:ext cx="3654108" cy="2674572"/>
            <a:chOff x="4866012" y="2621625"/>
            <a:chExt cx="4815605" cy="3183170"/>
          </a:xfrm>
        </p:grpSpPr>
        <p:cxnSp>
          <p:nvCxnSpPr>
            <p:cNvPr id="75" name="Shape 637"/>
            <p:cNvCxnSpPr/>
            <p:nvPr/>
          </p:nvCxnSpPr>
          <p:spPr>
            <a:xfrm rot="10800000">
              <a:off x="5414418" y="2769141"/>
              <a:ext cx="0" cy="2895599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76" name="Shape 638"/>
            <p:cNvCxnSpPr/>
            <p:nvPr/>
          </p:nvCxnSpPr>
          <p:spPr>
            <a:xfrm>
              <a:off x="5414418" y="5664740"/>
              <a:ext cx="3962400" cy="0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77" name="Shape 639"/>
            <p:cNvSpPr/>
            <p:nvPr/>
          </p:nvSpPr>
          <p:spPr>
            <a:xfrm>
              <a:off x="5719218" y="3531141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Shape 640"/>
            <p:cNvSpPr/>
            <p:nvPr/>
          </p:nvSpPr>
          <p:spPr>
            <a:xfrm>
              <a:off x="5871618" y="3988342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Shape 641"/>
            <p:cNvSpPr/>
            <p:nvPr/>
          </p:nvSpPr>
          <p:spPr>
            <a:xfrm>
              <a:off x="6328812" y="4553390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Shape 642"/>
            <p:cNvSpPr/>
            <p:nvPr/>
          </p:nvSpPr>
          <p:spPr>
            <a:xfrm>
              <a:off x="5619925" y="4839263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Shape 643"/>
            <p:cNvSpPr/>
            <p:nvPr/>
          </p:nvSpPr>
          <p:spPr>
            <a:xfrm>
              <a:off x="6328812" y="5074066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Shape 644"/>
            <p:cNvSpPr/>
            <p:nvPr/>
          </p:nvSpPr>
          <p:spPr>
            <a:xfrm>
              <a:off x="7014618" y="2845341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645"/>
            <p:cNvSpPr/>
            <p:nvPr/>
          </p:nvSpPr>
          <p:spPr>
            <a:xfrm>
              <a:off x="7700418" y="3266304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Shape 646"/>
            <p:cNvSpPr/>
            <p:nvPr/>
          </p:nvSpPr>
          <p:spPr>
            <a:xfrm>
              <a:off x="7172791" y="3489476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647"/>
            <p:cNvSpPr/>
            <p:nvPr/>
          </p:nvSpPr>
          <p:spPr>
            <a:xfrm>
              <a:off x="8617125" y="2769141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Shape 649"/>
            <p:cNvSpPr/>
            <p:nvPr/>
          </p:nvSpPr>
          <p:spPr>
            <a:xfrm>
              <a:off x="7776618" y="3950241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651"/>
            <p:cNvSpPr txBox="1"/>
            <p:nvPr/>
          </p:nvSpPr>
          <p:spPr>
            <a:xfrm>
              <a:off x="4866012" y="2621625"/>
              <a:ext cx="685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X2</a:t>
              </a:r>
            </a:p>
          </p:txBody>
        </p:sp>
        <p:sp>
          <p:nvSpPr>
            <p:cNvPr id="88" name="Isosceles Triangle 87"/>
            <p:cNvSpPr/>
            <p:nvPr/>
          </p:nvSpPr>
          <p:spPr>
            <a:xfrm>
              <a:off x="7553791" y="4553390"/>
              <a:ext cx="603827" cy="43827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Isosceles Triangle 88"/>
            <p:cNvSpPr/>
            <p:nvPr/>
          </p:nvSpPr>
          <p:spPr>
            <a:xfrm>
              <a:off x="8315211" y="4268876"/>
              <a:ext cx="603827" cy="43827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Isosceles Triangle 89"/>
            <p:cNvSpPr/>
            <p:nvPr/>
          </p:nvSpPr>
          <p:spPr>
            <a:xfrm>
              <a:off x="8302711" y="5032577"/>
              <a:ext cx="603827" cy="43827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Isosceles Triangle 90"/>
            <p:cNvSpPr/>
            <p:nvPr/>
          </p:nvSpPr>
          <p:spPr>
            <a:xfrm>
              <a:off x="7463916" y="5086516"/>
              <a:ext cx="603827" cy="43827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/>
            <p:cNvCxnSpPr/>
            <p:nvPr/>
          </p:nvCxnSpPr>
          <p:spPr>
            <a:xfrm flipV="1">
              <a:off x="6402906" y="2953120"/>
              <a:ext cx="3278711" cy="2851675"/>
            </a:xfrm>
            <a:prstGeom prst="line">
              <a:avLst/>
            </a:prstGeom>
            <a:ln w="571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/>
          <p:cNvSpPr txBox="1"/>
          <p:nvPr/>
        </p:nvSpPr>
        <p:spPr>
          <a:xfrm>
            <a:off x="5090276" y="5938569"/>
            <a:ext cx="3552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en-US" sz="2000" dirty="0" smtClean="0">
                <a:latin typeface="Georgia" panose="02040502050405020303" pitchFamily="18" charset="0"/>
              </a:rPr>
              <a:t>Squares vs. everything else (circles and triangles)</a:t>
            </a:r>
            <a:endParaRPr lang="en-US" sz="2000" dirty="0">
              <a:latin typeface="Georgia" panose="02040502050405020303" pitchFamily="18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304270" y="5938569"/>
            <a:ext cx="3552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/>
            <a:r>
              <a:rPr lang="en-US" sz="2000" dirty="0" smtClean="0">
                <a:latin typeface="Georgia" panose="02040502050405020303" pitchFamily="18" charset="0"/>
              </a:rPr>
              <a:t>Squares vs. everything else (circles and triangles)</a:t>
            </a:r>
            <a:endParaRPr lang="en-US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43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/>
        </p:nvSpPr>
        <p:spPr>
          <a:xfrm>
            <a:off x="634999" y="736600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 dirty="0" smtClean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MULTICLASS LOGISTIC REGRESSION</a:t>
            </a:r>
            <a:endParaRPr lang="en-US" sz="3200" b="1" i="0" u="none" strike="noStrike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" name="Shape 716"/>
          <p:cNvSpPr txBox="1"/>
          <p:nvPr/>
        </p:nvSpPr>
        <p:spPr>
          <a:xfrm>
            <a:off x="635000" y="1292775"/>
            <a:ext cx="12115799" cy="8788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Overall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Train a logistic regression classifier for each class, </a:t>
            </a:r>
            <a:r>
              <a:rPr lang="en-US" sz="2400" dirty="0" err="1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lang="en-US" sz="24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Make predictions based on which ever model outputs the highest probability for y=1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3383905" y="3070891"/>
            <a:ext cx="5946525" cy="3631750"/>
            <a:chOff x="149700" y="2574827"/>
            <a:chExt cx="5197762" cy="3484889"/>
          </a:xfrm>
        </p:grpSpPr>
        <p:cxnSp>
          <p:nvCxnSpPr>
            <p:cNvPr id="68" name="Shape 637"/>
            <p:cNvCxnSpPr/>
            <p:nvPr/>
          </p:nvCxnSpPr>
          <p:spPr>
            <a:xfrm rot="10800000">
              <a:off x="698106" y="2722343"/>
              <a:ext cx="0" cy="2895599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69" name="Shape 638"/>
            <p:cNvCxnSpPr/>
            <p:nvPr/>
          </p:nvCxnSpPr>
          <p:spPr>
            <a:xfrm>
              <a:off x="698106" y="5617942"/>
              <a:ext cx="3962400" cy="0"/>
            </a:xfrm>
            <a:prstGeom prst="straightConnector1">
              <a:avLst/>
            </a:pr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70" name="Shape 639"/>
            <p:cNvSpPr/>
            <p:nvPr/>
          </p:nvSpPr>
          <p:spPr>
            <a:xfrm>
              <a:off x="1002906" y="3484343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Shape 640"/>
            <p:cNvSpPr/>
            <p:nvPr/>
          </p:nvSpPr>
          <p:spPr>
            <a:xfrm>
              <a:off x="1155306" y="3941544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641"/>
            <p:cNvSpPr/>
            <p:nvPr/>
          </p:nvSpPr>
          <p:spPr>
            <a:xfrm>
              <a:off x="1612500" y="4506592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Shape 642"/>
            <p:cNvSpPr/>
            <p:nvPr/>
          </p:nvSpPr>
          <p:spPr>
            <a:xfrm>
              <a:off x="903613" y="4792465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Shape 643"/>
            <p:cNvSpPr/>
            <p:nvPr/>
          </p:nvSpPr>
          <p:spPr>
            <a:xfrm>
              <a:off x="1612500" y="5027268"/>
              <a:ext cx="381000" cy="3048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Shape 644"/>
            <p:cNvSpPr/>
            <p:nvPr/>
          </p:nvSpPr>
          <p:spPr>
            <a:xfrm>
              <a:off x="2298306" y="2798543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Shape 645"/>
            <p:cNvSpPr/>
            <p:nvPr/>
          </p:nvSpPr>
          <p:spPr>
            <a:xfrm>
              <a:off x="2984106" y="3219506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Shape 646"/>
            <p:cNvSpPr/>
            <p:nvPr/>
          </p:nvSpPr>
          <p:spPr>
            <a:xfrm>
              <a:off x="2456479" y="3442678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Shape 647"/>
            <p:cNvSpPr/>
            <p:nvPr/>
          </p:nvSpPr>
          <p:spPr>
            <a:xfrm>
              <a:off x="3900813" y="2722343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Shape 649"/>
            <p:cNvSpPr/>
            <p:nvPr/>
          </p:nvSpPr>
          <p:spPr>
            <a:xfrm>
              <a:off x="3060306" y="3903443"/>
              <a:ext cx="381000" cy="30480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02498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Shape 651"/>
            <p:cNvSpPr txBox="1"/>
            <p:nvPr/>
          </p:nvSpPr>
          <p:spPr>
            <a:xfrm>
              <a:off x="149700" y="2574827"/>
              <a:ext cx="685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X2</a:t>
              </a:r>
            </a:p>
          </p:txBody>
        </p:sp>
        <p:sp>
          <p:nvSpPr>
            <p:cNvPr id="102" name="Shape 652"/>
            <p:cNvSpPr txBox="1"/>
            <p:nvPr/>
          </p:nvSpPr>
          <p:spPr>
            <a:xfrm>
              <a:off x="4661662" y="5751916"/>
              <a:ext cx="685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X1</a:t>
              </a:r>
            </a:p>
          </p:txBody>
        </p:sp>
        <p:sp>
          <p:nvSpPr>
            <p:cNvPr id="103" name="Isosceles Triangle 102"/>
            <p:cNvSpPr/>
            <p:nvPr/>
          </p:nvSpPr>
          <p:spPr>
            <a:xfrm>
              <a:off x="2837479" y="4506592"/>
              <a:ext cx="603827" cy="43827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Isosceles Triangle 103"/>
            <p:cNvSpPr/>
            <p:nvPr/>
          </p:nvSpPr>
          <p:spPr>
            <a:xfrm>
              <a:off x="3598899" y="4222078"/>
              <a:ext cx="603827" cy="43827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Isosceles Triangle 104"/>
            <p:cNvSpPr/>
            <p:nvPr/>
          </p:nvSpPr>
          <p:spPr>
            <a:xfrm>
              <a:off x="3586399" y="4985779"/>
              <a:ext cx="603827" cy="43827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/>
            <p:cNvSpPr/>
            <p:nvPr/>
          </p:nvSpPr>
          <p:spPr>
            <a:xfrm>
              <a:off x="2747604" y="5039718"/>
              <a:ext cx="603827" cy="438273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015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787" name="Shape 78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lang="en-US" sz="9600" b="1" i="0" u="none" strike="noStrike" cap="none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GRADIENT DESCENT</a:t>
            </a:r>
            <a:endParaRPr lang="en-US" sz="9600" b="1" i="0" u="none" strike="noStrike" cap="none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28019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/>
        </p:nvSpPr>
        <p:spPr>
          <a:xfrm>
            <a:off x="634999" y="736600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 dirty="0" smtClean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GRADIENT DESCENT</a:t>
            </a:r>
            <a:endParaRPr lang="en-US" sz="3200" b="1" i="0" u="none" strike="noStrike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" name="Shape 716"/>
          <p:cNvSpPr txBox="1"/>
          <p:nvPr/>
        </p:nvSpPr>
        <p:spPr>
          <a:xfrm>
            <a:off x="635000" y="1292775"/>
            <a:ext cx="12115799" cy="13477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Intuition: </a:t>
            </a:r>
            <a:r>
              <a:rPr lang="en-US" sz="24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do we find the decision boundary that best separates our two classes?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AKA what are the coefficients for the linear boundary?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4" name="Shape 572"/>
          <p:cNvGrpSpPr/>
          <p:nvPr/>
        </p:nvGrpSpPr>
        <p:grpSpPr>
          <a:xfrm>
            <a:off x="699127" y="2640483"/>
            <a:ext cx="5197762" cy="3484866"/>
            <a:chOff x="3439394" y="2889250"/>
            <a:chExt cx="5197762" cy="3484866"/>
          </a:xfrm>
        </p:grpSpPr>
        <p:grpSp>
          <p:nvGrpSpPr>
            <p:cNvPr id="25" name="Shape 573"/>
            <p:cNvGrpSpPr/>
            <p:nvPr/>
          </p:nvGrpSpPr>
          <p:grpSpPr>
            <a:xfrm>
              <a:off x="3987800" y="3036765"/>
              <a:ext cx="3962399" cy="2895600"/>
              <a:chOff x="1549400" y="2279649"/>
              <a:chExt cx="3962399" cy="2895600"/>
            </a:xfrm>
          </p:grpSpPr>
          <p:cxnSp>
            <p:nvCxnSpPr>
              <p:cNvPr id="28" name="Shape 574"/>
              <p:cNvCxnSpPr/>
              <p:nvPr/>
            </p:nvCxnSpPr>
            <p:spPr>
              <a:xfrm rot="10800000">
                <a:off x="1549400" y="2279649"/>
                <a:ext cx="0" cy="289560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29" name="Shape 575"/>
              <p:cNvCxnSpPr/>
              <p:nvPr/>
            </p:nvCxnSpPr>
            <p:spPr>
              <a:xfrm>
                <a:off x="1549400" y="5175250"/>
                <a:ext cx="3962399" cy="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sp>
            <p:nvSpPr>
              <p:cNvPr id="30" name="Shape 576"/>
              <p:cNvSpPr/>
              <p:nvPr/>
            </p:nvSpPr>
            <p:spPr>
              <a:xfrm>
                <a:off x="1854200" y="3041650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Shape 577"/>
              <p:cNvSpPr/>
              <p:nvPr/>
            </p:nvSpPr>
            <p:spPr>
              <a:xfrm>
                <a:off x="2006600" y="3498851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Shape 578"/>
              <p:cNvSpPr/>
              <p:nvPr/>
            </p:nvSpPr>
            <p:spPr>
              <a:xfrm>
                <a:off x="2463794" y="4063900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Shape 579"/>
              <p:cNvSpPr/>
              <p:nvPr/>
            </p:nvSpPr>
            <p:spPr>
              <a:xfrm>
                <a:off x="1754907" y="4349773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Shape 580"/>
              <p:cNvSpPr/>
              <p:nvPr/>
            </p:nvSpPr>
            <p:spPr>
              <a:xfrm>
                <a:off x="2463794" y="4584576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Shape 581"/>
              <p:cNvSpPr/>
              <p:nvPr/>
            </p:nvSpPr>
            <p:spPr>
              <a:xfrm>
                <a:off x="3149600" y="2355850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Shape 582"/>
              <p:cNvSpPr/>
              <p:nvPr/>
            </p:nvSpPr>
            <p:spPr>
              <a:xfrm>
                <a:off x="3835400" y="2776813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Shape 583"/>
              <p:cNvSpPr/>
              <p:nvPr/>
            </p:nvSpPr>
            <p:spPr>
              <a:xfrm>
                <a:off x="3307773" y="2999985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Shape 584"/>
              <p:cNvSpPr/>
              <p:nvPr/>
            </p:nvSpPr>
            <p:spPr>
              <a:xfrm>
                <a:off x="4752107" y="2279650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Shape 585"/>
              <p:cNvSpPr/>
              <p:nvPr/>
            </p:nvSpPr>
            <p:spPr>
              <a:xfrm>
                <a:off x="4561607" y="3579933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Shape 586"/>
              <p:cNvSpPr/>
              <p:nvPr/>
            </p:nvSpPr>
            <p:spPr>
              <a:xfrm>
                <a:off x="3911600" y="3460750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Shape 587"/>
              <p:cNvSpPr/>
              <p:nvPr/>
            </p:nvSpPr>
            <p:spPr>
              <a:xfrm>
                <a:off x="4623953" y="4235350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" name="Shape 588"/>
            <p:cNvSpPr txBox="1"/>
            <p:nvPr/>
          </p:nvSpPr>
          <p:spPr>
            <a:xfrm>
              <a:off x="3439394" y="2889250"/>
              <a:ext cx="685799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400" b="1" i="0" u="none" strike="noStrike" cap="none" dirty="0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Shape 589"/>
            <p:cNvSpPr txBox="1"/>
            <p:nvPr/>
          </p:nvSpPr>
          <p:spPr>
            <a:xfrm>
              <a:off x="7951356" y="6066339"/>
              <a:ext cx="685799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400" b="1" i="0" u="none" strike="noStrike" cap="none" dirty="0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2" name="Straight Connector 41"/>
          <p:cNvCxnSpPr/>
          <p:nvPr/>
        </p:nvCxnSpPr>
        <p:spPr>
          <a:xfrm>
            <a:off x="1924920" y="2698473"/>
            <a:ext cx="1236013" cy="298512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077880" y="2712468"/>
            <a:ext cx="1578033" cy="297113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122560" y="2794371"/>
            <a:ext cx="1236013" cy="2985125"/>
          </a:xfrm>
          <a:prstGeom prst="line">
            <a:avLst/>
          </a:prstGeom>
          <a:ln w="3810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hape 644"/>
          <p:cNvSpPr/>
          <p:nvPr/>
        </p:nvSpPr>
        <p:spPr>
          <a:xfrm>
            <a:off x="5698969" y="3241353"/>
            <a:ext cx="435885" cy="317645"/>
          </a:xfrm>
          <a:prstGeom prst="rect">
            <a:avLst/>
          </a:prstGeom>
          <a:solidFill>
            <a:srgbClr val="FFFF00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Shape 644"/>
          <p:cNvSpPr/>
          <p:nvPr/>
        </p:nvSpPr>
        <p:spPr>
          <a:xfrm>
            <a:off x="5700369" y="3738265"/>
            <a:ext cx="435885" cy="317645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Shape 644"/>
          <p:cNvSpPr/>
          <p:nvPr/>
        </p:nvSpPr>
        <p:spPr>
          <a:xfrm>
            <a:off x="5698969" y="4244798"/>
            <a:ext cx="435885" cy="317645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43217" y="3217311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Y = -2.5x + 30</a:t>
            </a:r>
            <a:endParaRPr lang="en-US" sz="1800" dirty="0"/>
          </a:p>
        </p:txBody>
      </p:sp>
      <p:sp>
        <p:nvSpPr>
          <p:cNvPr id="50" name="TextBox 49"/>
          <p:cNvSpPr txBox="1"/>
          <p:nvPr/>
        </p:nvSpPr>
        <p:spPr>
          <a:xfrm>
            <a:off x="6243217" y="3685866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Y = -2.3x + 20</a:t>
            </a:r>
            <a:endParaRPr lang="en-US" sz="1800" dirty="0"/>
          </a:p>
        </p:txBody>
      </p:sp>
      <p:sp>
        <p:nvSpPr>
          <p:cNvPr id="51" name="TextBox 50"/>
          <p:cNvSpPr txBox="1"/>
          <p:nvPr/>
        </p:nvSpPr>
        <p:spPr>
          <a:xfrm>
            <a:off x="6243217" y="4205034"/>
            <a:ext cx="26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Y = -3x + 40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8392954" y="2398138"/>
            <a:ext cx="435784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want to build a decision boundary that best divides the two classes. 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There are two ways we can think of this:</a:t>
            </a:r>
          </a:p>
          <a:p>
            <a:pPr lvl="0"/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900" lvl="0" indent="-342900">
              <a:buAutoNum type="arabicParenBoth"/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fit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line such that we </a:t>
            </a:r>
            <a:r>
              <a:rPr lang="en-US" sz="1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minimize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the sum of the residuals between the true label and the “strength” (aka probability) of our guess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lvl="0"/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/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(2) We </a:t>
            </a:r>
            <a:r>
              <a:rPr lang="en-US" sz="18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optimize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the probabilities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make our probabilities as </a:t>
            </a:r>
            <a:r>
              <a:rPr lang="en-US" sz="1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large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as possible when y = 1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 make our probabilities as </a:t>
            </a:r>
            <a:r>
              <a:rPr lang="en-US" sz="1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small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as possible when y = 0.</a:t>
            </a:r>
          </a:p>
        </p:txBody>
      </p:sp>
    </p:spTree>
    <p:extLst>
      <p:ext uri="{BB962C8B-B14F-4D97-AF65-F5344CB8AC3E}">
        <p14:creationId xmlns:p14="http://schemas.microsoft.com/office/powerpoint/2010/main" val="111696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/>
        </p:nvSpPr>
        <p:spPr>
          <a:xfrm>
            <a:off x="634999" y="736600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GRADIENT DESCENT</a:t>
            </a:r>
          </a:p>
        </p:txBody>
      </p:sp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" name="Shape 716"/>
          <p:cNvSpPr txBox="1"/>
          <p:nvPr/>
        </p:nvSpPr>
        <p:spPr>
          <a:xfrm>
            <a:off x="635001" y="1292774"/>
            <a:ext cx="11784860" cy="21676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Gradient Descent is an </a:t>
            </a:r>
            <a:r>
              <a:rPr lang="en-US" sz="20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iterative</a:t>
            </a: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process that we use to pick our decision boundary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 can see it as almost a guess and check – do these sets of coefficients minimize the error between my guess and the true point? If no, then keep looking for better coefficients. If yes, then stop!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y-axis represents the residuals AKA the </a:t>
            </a:r>
            <a:r>
              <a:rPr lang="en-US" sz="20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cost function</a:t>
            </a: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and the x-axis represents our parameters for the decision boundary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Notice how there is only </a:t>
            </a:r>
            <a:r>
              <a:rPr lang="en-US" sz="20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one</a:t>
            </a: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point that minimizes the cost function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13" y="3584901"/>
            <a:ext cx="11029436" cy="365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7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/>
        </p:nvSpPr>
        <p:spPr>
          <a:xfrm>
            <a:off x="634999" y="736600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GRADIENT DESCENT</a:t>
            </a:r>
          </a:p>
        </p:txBody>
      </p:sp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" name="Shape 716"/>
          <p:cNvSpPr txBox="1"/>
          <p:nvPr/>
        </p:nvSpPr>
        <p:spPr>
          <a:xfrm>
            <a:off x="635001" y="1292774"/>
            <a:ext cx="11784860" cy="2577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latin typeface="Georgia" panose="02040502050405020303" pitchFamily="18" charset="0"/>
              </a:rPr>
              <a:t>A </a:t>
            </a:r>
            <a:r>
              <a:rPr lang="en-US" sz="1800" dirty="0">
                <a:latin typeface="Georgia" panose="02040502050405020303" pitchFamily="18" charset="0"/>
              </a:rPr>
              <a:t>random linear solution is provided as a starting point (usually a "flat" line or </a:t>
            </a:r>
            <a:r>
              <a:rPr lang="en-US" sz="1800" dirty="0" smtClean="0">
                <a:latin typeface="Georgia" panose="02040502050405020303" pitchFamily="18" charset="0"/>
              </a:rPr>
              <a:t>solution)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 smtClean="0">
              <a:latin typeface="Georgia" panose="020405020504050203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latin typeface="Georgia" panose="02040502050405020303" pitchFamily="18" charset="0"/>
              </a:rPr>
              <a:t>The </a:t>
            </a:r>
            <a:r>
              <a:rPr lang="en-US" sz="1800" dirty="0">
                <a:latin typeface="Georgia" panose="02040502050405020303" pitchFamily="18" charset="0"/>
              </a:rPr>
              <a:t>solver then attempts to find a next step: we take a step in any direction and measure each </a:t>
            </a:r>
            <a:r>
              <a:rPr lang="en-US" sz="1800" dirty="0" smtClean="0">
                <a:latin typeface="Georgia" panose="02040502050405020303" pitchFamily="18" charset="0"/>
              </a:rPr>
              <a:t>performance.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 smtClean="0">
              <a:latin typeface="Georgia" panose="020405020504050203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latin typeface="Georgia" panose="02040502050405020303" pitchFamily="18" charset="0"/>
              </a:rPr>
              <a:t>If </a:t>
            </a:r>
            <a:r>
              <a:rPr lang="en-US" sz="1800" dirty="0">
                <a:latin typeface="Georgia" panose="02040502050405020303" pitchFamily="18" charset="0"/>
              </a:rPr>
              <a:t>the solver finds a better solution (optimizing toward a metric such as mean squared error), this is the new starting </a:t>
            </a:r>
            <a:r>
              <a:rPr lang="en-US" sz="1800" dirty="0" smtClean="0">
                <a:latin typeface="Georgia" panose="02040502050405020303" pitchFamily="18" charset="0"/>
              </a:rPr>
              <a:t>point.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 smtClean="0">
              <a:latin typeface="Georgia" panose="020405020504050203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latin typeface="Georgia" panose="02040502050405020303" pitchFamily="18" charset="0"/>
              </a:rPr>
              <a:t>Repeat </a:t>
            </a:r>
            <a:r>
              <a:rPr lang="en-US" sz="1800" dirty="0">
                <a:latin typeface="Georgia" panose="02040502050405020303" pitchFamily="18" charset="0"/>
              </a:rPr>
              <a:t>these steps until the performance is optimized and no "next steps" perform better. The size of the steps will shrink over time.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50" y="4064296"/>
            <a:ext cx="9178852" cy="3038071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9090734" y="5583331"/>
            <a:ext cx="1154097" cy="9933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484528" y="4438835"/>
            <a:ext cx="23969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eorgia" panose="02040502050405020303" pitchFamily="18" charset="0"/>
              </a:rPr>
              <a:t>Because we’ve minimized the residuals at this point, the set of parameters we use to define our decision boundary are here!</a:t>
            </a:r>
            <a:endParaRPr lang="en-US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4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/>
        </p:nvSpPr>
        <p:spPr>
          <a:xfrm>
            <a:off x="634999" y="736600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DOES THE CURVE LOOK FAMILIAR?</a:t>
            </a:r>
            <a:endParaRPr lang="en-US"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279" y="2409285"/>
            <a:ext cx="6426705" cy="403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4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/>
        </p:nvSpPr>
        <p:spPr>
          <a:xfrm>
            <a:off x="634999" y="736600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 dirty="0" smtClean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LOGISTIC REGRESSION</a:t>
            </a:r>
            <a:endParaRPr lang="en-US" sz="3200" b="1" i="0" u="none" strike="noStrike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3510" y="1292775"/>
            <a:ext cx="1182308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Georgia" panose="02040502050405020303" pitchFamily="18" charset="0"/>
              </a:rPr>
              <a:t>Advantages of logistic </a:t>
            </a:r>
            <a:r>
              <a:rPr lang="en-US" sz="2400" b="1" dirty="0" smtClean="0">
                <a:latin typeface="Georgia" panose="02040502050405020303" pitchFamily="18" charset="0"/>
              </a:rPr>
              <a:t>regression</a:t>
            </a:r>
          </a:p>
          <a:p>
            <a:endParaRPr lang="en-US" sz="2400" b="1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Highly interpretable (if you remember </a:t>
            </a:r>
            <a:r>
              <a:rPr lang="en-US" sz="2400" dirty="0" smtClean="0">
                <a:latin typeface="Georgia" panose="02040502050405020303" pitchFamily="18" charset="0"/>
              </a:rPr>
              <a:t>how)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eorgia" panose="02040502050405020303" pitchFamily="18" charset="0"/>
              </a:rPr>
              <a:t>Model </a:t>
            </a:r>
            <a:r>
              <a:rPr lang="en-US" sz="2400" dirty="0">
                <a:latin typeface="Georgia" panose="02040502050405020303" pitchFamily="18" charset="0"/>
              </a:rPr>
              <a:t>training and prediction are </a:t>
            </a:r>
            <a:r>
              <a:rPr lang="en-US" sz="2400" dirty="0" smtClean="0">
                <a:latin typeface="Georgia" panose="02040502050405020303" pitchFamily="18" charset="0"/>
              </a:rPr>
              <a:t>fast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eorgia" panose="02040502050405020303" pitchFamily="18" charset="0"/>
              </a:rPr>
              <a:t>No </a:t>
            </a:r>
            <a:r>
              <a:rPr lang="en-US" sz="2400" dirty="0">
                <a:latin typeface="Georgia" panose="02040502050405020303" pitchFamily="18" charset="0"/>
              </a:rPr>
              <a:t>tuning is required (excluding </a:t>
            </a:r>
            <a:r>
              <a:rPr lang="en-US" sz="2400" dirty="0" smtClean="0">
                <a:latin typeface="Georgia" panose="02040502050405020303" pitchFamily="18" charset="0"/>
              </a:rPr>
              <a:t>regularization)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eorgia" panose="02040502050405020303" pitchFamily="18" charset="0"/>
              </a:rPr>
              <a:t>Features </a:t>
            </a:r>
            <a:r>
              <a:rPr lang="en-US" sz="2400" dirty="0">
                <a:latin typeface="Georgia" panose="02040502050405020303" pitchFamily="18" charset="0"/>
              </a:rPr>
              <a:t>don't need </a:t>
            </a:r>
            <a:r>
              <a:rPr lang="en-US" sz="2400" dirty="0" smtClean="0">
                <a:latin typeface="Georgia" panose="02040502050405020303" pitchFamily="18" charset="0"/>
              </a:rPr>
              <a:t>scaling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eorgia" panose="02040502050405020303" pitchFamily="18" charset="0"/>
              </a:rPr>
              <a:t>Can </a:t>
            </a:r>
            <a:r>
              <a:rPr lang="en-US" sz="2400" dirty="0">
                <a:latin typeface="Georgia" panose="02040502050405020303" pitchFamily="18" charset="0"/>
              </a:rPr>
              <a:t>perform well with a small number of </a:t>
            </a:r>
            <a:r>
              <a:rPr lang="en-US" sz="2400" dirty="0" smtClean="0">
                <a:latin typeface="Georgia" panose="02040502050405020303" pitchFamily="18" charset="0"/>
              </a:rPr>
              <a:t>observations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eorgia" panose="02040502050405020303" pitchFamily="18" charset="0"/>
              </a:rPr>
              <a:t>Outputs </a:t>
            </a:r>
            <a:r>
              <a:rPr lang="en-US" sz="2400" dirty="0">
                <a:latin typeface="Georgia" panose="02040502050405020303" pitchFamily="18" charset="0"/>
              </a:rPr>
              <a:t>well-calibrated predicted </a:t>
            </a:r>
            <a:r>
              <a:rPr lang="en-US" sz="2400" dirty="0" smtClean="0">
                <a:latin typeface="Georgia" panose="02040502050405020303" pitchFamily="18" charset="0"/>
              </a:rPr>
              <a:t>probabilities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2400" b="1" dirty="0">
                <a:latin typeface="Georgia" panose="02040502050405020303" pitchFamily="18" charset="0"/>
              </a:rPr>
              <a:t>Disadvantages of logistic </a:t>
            </a:r>
            <a:r>
              <a:rPr lang="en-US" sz="2400" b="1" dirty="0" smtClean="0">
                <a:latin typeface="Georgia" panose="02040502050405020303" pitchFamily="18" charset="0"/>
              </a:rPr>
              <a:t>regression</a:t>
            </a:r>
          </a:p>
          <a:p>
            <a:endParaRPr lang="en-US" sz="2400" b="1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Presumes a linear relationship between the features and the log-odds of the </a:t>
            </a:r>
            <a:r>
              <a:rPr lang="en-US" sz="2400" dirty="0" smtClean="0">
                <a:latin typeface="Georgia" panose="02040502050405020303" pitchFamily="18" charset="0"/>
              </a:rPr>
              <a:t>response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eorgia" panose="02040502050405020303" pitchFamily="18" charset="0"/>
              </a:rPr>
              <a:t>Performance </a:t>
            </a:r>
            <a:r>
              <a:rPr lang="en-US" sz="2400" dirty="0">
                <a:latin typeface="Georgia" panose="02040502050405020303" pitchFamily="18" charset="0"/>
              </a:rPr>
              <a:t>is (generally) not competitive with the best supervised learning </a:t>
            </a:r>
            <a:r>
              <a:rPr lang="en-US" sz="2400" dirty="0" smtClean="0">
                <a:latin typeface="Georgia" panose="02040502050405020303" pitchFamily="18" charset="0"/>
              </a:rPr>
              <a:t>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eorgia" panose="02040502050405020303" pitchFamily="18" charset="0"/>
              </a:rPr>
              <a:t>Can't </a:t>
            </a:r>
            <a:r>
              <a:rPr lang="en-US" sz="2400" dirty="0">
                <a:latin typeface="Georgia" panose="02040502050405020303" pitchFamily="18" charset="0"/>
              </a:rPr>
              <a:t>automatically learn feature interactions</a:t>
            </a:r>
          </a:p>
        </p:txBody>
      </p:sp>
    </p:spTree>
    <p:extLst>
      <p:ext uri="{BB962C8B-B14F-4D97-AF65-F5344CB8AC3E}">
        <p14:creationId xmlns:p14="http://schemas.microsoft.com/office/powerpoint/2010/main" val="385354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787" name="Shape 78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ADVANCED CLASSIFICATION METRICS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3600" b="0" i="0" u="none" strike="noStrike" cap="none" dirty="0" smtClean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3600" b="0" i="0" u="none" strike="noStrike" cap="none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What 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if we wanted to know exactly how a classifier was performing (e.g. what is predicting correctly vs incorrectly)?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36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36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93" name="Shape 79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ADVANCED CLASSIFICATION METRICS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635000" y="736600"/>
            <a:ext cx="9776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WHERE ARE WE IN THE DATA SCIENCE WORKFLOW?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Data has been </a:t>
            </a:r>
            <a:r>
              <a:rPr lang="en-US" sz="2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acquired</a:t>
            </a: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n-US" sz="2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parsed.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endParaRPr sz="2800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Today we’ll </a:t>
            </a:r>
            <a:r>
              <a:rPr lang="en-US" sz="2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refine</a:t>
            </a: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the data and </a:t>
            </a:r>
            <a:r>
              <a:rPr lang="en-US" sz="2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build</a:t>
            </a: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models</a:t>
            </a: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(We’ll </a:t>
            </a: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also use plots to </a:t>
            </a:r>
            <a:r>
              <a:rPr lang="en-US" sz="2800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represent</a:t>
            </a:r>
            <a:r>
              <a:rPr lang="en-US" sz="2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the </a:t>
            </a: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results).</a:t>
            </a:r>
            <a:endParaRPr lang="en-US"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endParaRPr sz="2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" name="Shape 422" descr="6 Build.png"/>
          <p:cNvPicPr preferRelativeResize="0"/>
          <p:nvPr/>
        </p:nvPicPr>
        <p:blipFill rotWithShape="1">
          <a:blip r:embed="rId3">
            <a:alphaModFix/>
          </a:blip>
          <a:srcRect l="4767" r="74950"/>
          <a:stretch/>
        </p:blipFill>
        <p:spPr>
          <a:xfrm>
            <a:off x="5186917" y="3565578"/>
            <a:ext cx="2630967" cy="3438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949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THE </a:t>
            </a: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CONFUSION MATRIX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Confusion matrices allow for the interpretation of correct and incorrect predictions for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each class label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 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It is the first step for the majority of classification metrics and goes deeper than just accuracy.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8555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latin typeface="Oswald"/>
                <a:ea typeface="Oswald"/>
                <a:cs typeface="Oswald"/>
                <a:sym typeface="Oswald"/>
              </a:rPr>
              <a:t>INTRO TO THE </a:t>
            </a: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CONFUSION MATRIX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Let’s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review our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confusion matrix.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03" name="Shape 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188" y="2304100"/>
            <a:ext cx="11110425" cy="474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199860" y="2402958"/>
            <a:ext cx="1967024" cy="5209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ysClr val="windowText" lastClr="000000"/>
                </a:solidFill>
              </a:rPr>
              <a:t>Prediction</a:t>
            </a:r>
            <a:endParaRPr 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56166" y="4256567"/>
            <a:ext cx="2250559" cy="846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ysClr val="windowText" lastClr="000000"/>
                </a:solidFill>
              </a:rPr>
              <a:t>Actual Values</a:t>
            </a:r>
            <a:endParaRPr lang="en-US" sz="20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04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 can use a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confusion matrix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to obtain more granular accuracy ratings for of each class by using the </a:t>
            </a:r>
            <a:r>
              <a:rPr lang="en-US" sz="2800" b="0" i="1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true positive rate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and the </a:t>
            </a:r>
            <a:r>
              <a:rPr lang="en-US" sz="2800" b="0" i="1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false positive rate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99" name="Shape 79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ADVANCED CLASSIFICATION METRICS</a:t>
            </a:r>
          </a:p>
        </p:txBody>
      </p:sp>
      <p:pic>
        <p:nvPicPr>
          <p:cNvPr id="6" name="Picture 2" descr="Image result for confusion matr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999" y="3149096"/>
            <a:ext cx="4689059" cy="307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575733" y="687917"/>
            <a:ext cx="8890000" cy="423333"/>
          </a:xfrm>
        </p:spPr>
        <p:txBody>
          <a:bodyPr/>
          <a:lstStyle/>
          <a:p>
            <a:pPr eaLnBrk="1" hangingPunct="1">
              <a:lnSpc>
                <a:spcPts val="3400"/>
              </a:lnSpc>
              <a:defRPr/>
            </a:pPr>
            <a:r>
              <a:rPr lang="en-US" dirty="0" smtClean="0"/>
              <a:t>Confusion Matrix – Error Types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1270010" fontAlgn="base">
              <a:spcBef>
                <a:spcPct val="0"/>
              </a:spcBef>
              <a:spcAft>
                <a:spcPct val="0"/>
              </a:spcAft>
              <a:defRPr/>
            </a:pPr>
            <a:fld id="{BD5AD749-DAD1-6A4A-A2AA-CB20EAD0AEB7}" type="slidenum">
              <a:rPr lang="en-US" kern="1200">
                <a:solidFill>
                  <a:srgbClr val="000000"/>
                </a:solidFill>
                <a:latin typeface="PFDinTextCompPro-Bold"/>
              </a:rPr>
              <a:pPr defTabSz="1270010"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 kern="1200">
              <a:solidFill>
                <a:srgbClr val="000000"/>
              </a:solidFill>
              <a:latin typeface="PFDinTextCompPro-Bol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67" y="142875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999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ADVANCED CLASSIFICATION METRICS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062539"/>
              </p:ext>
            </p:extLst>
          </p:nvPr>
        </p:nvGraphicFramePr>
        <p:xfrm>
          <a:off x="3234645" y="3172324"/>
          <a:ext cx="3494423" cy="1719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4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9636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latin typeface="Georgia" panose="02040502050405020303" pitchFamily="18" charset="0"/>
                        </a:rPr>
                        <a:t>50</a:t>
                      </a:r>
                      <a:endParaRPr lang="en-US" sz="3600" b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latin typeface="Georgia" panose="02040502050405020303" pitchFamily="18" charset="0"/>
                        </a:rPr>
                        <a:t>24</a:t>
                      </a:r>
                      <a:endParaRPr lang="en-US" sz="3600" b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9636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latin typeface="Georgia" panose="02040502050405020303" pitchFamily="18" charset="0"/>
                        </a:rPr>
                        <a:t>10</a:t>
                      </a:r>
                      <a:endParaRPr lang="en-US" sz="3600" b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latin typeface="Georgia" panose="02040502050405020303" pitchFamily="18" charset="0"/>
                        </a:rPr>
                        <a:t>62</a:t>
                      </a:r>
                      <a:endParaRPr lang="en-US" sz="3600" b="1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-556689" y="3765771"/>
            <a:ext cx="3131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>
                <a:latin typeface="Georgia" panose="02040502050405020303" pitchFamily="18" charset="0"/>
              </a:rPr>
              <a:t>True Class</a:t>
            </a:r>
            <a:endParaRPr lang="en-US" sz="2000" b="1" u="sng" dirty="0">
              <a:latin typeface="Georgia" panose="020405020504050203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4645" y="2708513"/>
            <a:ext cx="1928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Pregnant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71263" y="2708512"/>
            <a:ext cx="1928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Pregnant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32964" y="2266980"/>
            <a:ext cx="1766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>
                <a:latin typeface="Georgia" panose="02040502050405020303" pitchFamily="18" charset="0"/>
              </a:rPr>
              <a:t>Predictions</a:t>
            </a:r>
            <a:endParaRPr lang="en-US" sz="2000" b="1" u="sng" dirty="0">
              <a:latin typeface="Georgia" panose="02040502050405020303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45536" y="3457994"/>
            <a:ext cx="1928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Pregnant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49388" y="4402398"/>
            <a:ext cx="1928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Pregnant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6827" y="2576660"/>
            <a:ext cx="61679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eorgia" panose="02040502050405020303" pitchFamily="18" charset="0"/>
              </a:rPr>
              <a:t>What are the number of true positives?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eorgia" panose="02040502050405020303" pitchFamily="18" charset="0"/>
              </a:rPr>
              <a:t>What are the number of false negatives?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eorgia" panose="02040502050405020303" pitchFamily="18" charset="0"/>
              </a:rPr>
              <a:t>What are the number of false positives?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eorgia" panose="02040502050405020303" pitchFamily="18" charset="0"/>
              </a:rPr>
              <a:t>What are the number of true negatives?</a:t>
            </a:r>
            <a:endParaRPr 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74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true positive rate (TPR)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asks, “Out of all of the target classes, how many were accurately predicted to belong to that class?”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Using our example, the TPR would be how often does our model  </a:t>
            </a:r>
            <a:r>
              <a:rPr lang="en-US" sz="2800" b="0" i="0" u="sng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correctly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identify customer who will default on their credit card debt.</a:t>
            </a:r>
          </a:p>
        </p:txBody>
      </p:sp>
      <p:sp>
        <p:nvSpPr>
          <p:cNvPr id="806" name="Shape 80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ADVANCED CLASSIFICATION METRICS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5274576"/>
            <a:ext cx="1466850" cy="657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956" y="5322200"/>
            <a:ext cx="1038225" cy="561975"/>
          </a:xfrm>
          <a:prstGeom prst="rect">
            <a:avLst/>
          </a:prstGeom>
        </p:spPr>
      </p:pic>
      <p:pic>
        <p:nvPicPr>
          <p:cNvPr id="1026" name="Picture 2" descr="https://www.researchgate.net/profile/Juan_Banda/publication/256418526/figure/fig1/AS:297921313558528@1448041384565/Confusion-matrix-examp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933" y="4717361"/>
            <a:ext cx="2743200" cy="177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25892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false positive rate (FPR)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asks, “Out of all items not belonging to a class, how many were predicted as belonging to that target class label?”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Using our example, the FPR would be how often the model predict that a customer will default when they end up not doing so.</a:t>
            </a:r>
          </a:p>
        </p:txBody>
      </p:sp>
      <p:sp>
        <p:nvSpPr>
          <p:cNvPr id="814" name="Shape 81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ADVANCED CLASSIFICATION METRICS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587" y="5326818"/>
            <a:ext cx="1905000" cy="590550"/>
          </a:xfrm>
          <a:prstGeom prst="rect">
            <a:avLst/>
          </a:prstGeom>
        </p:spPr>
      </p:pic>
      <p:pic>
        <p:nvPicPr>
          <p:cNvPr id="2050" name="Picture 2" descr="https://www.researchgate.net/profile/Juan_Banda/publication/256418526/figure/fig1/AS:297921313558528@1448041384565/Confusion-matrix-examp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668" y="4736267"/>
            <a:ext cx="2743200" cy="177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PRECISION AND RECALL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7" name="Shape 52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Our previous metrics were primarily designed for less biased data problems:  we could be interested in both outcomes, so it was important to generalize our approach.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For example, we may be interested if a person will vote for a Republican or Democrat.  This is a binary problem, but we’re interested in both outcomes.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55323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PRECISION AND RECALL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3" name="Shape 53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Precision and recall, metrics built from the confusion matrix, focus on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information retrieval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, particularly when one class is more interesting than the other.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For example, we may want to predict if a person will be a customer.  We care much more about people who will be a customer of ours than people who won’t.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80275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PRECISION AND RECALL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Precision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aims to product a high amount of relevancy instead of irrelevancy.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Precision asks, “Out of all of our positive predictions (both true positive and false positive), how many were correct?”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Recall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aims to see how well a model returns specific data (literally, checking whether the model can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recall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what a class label looked like).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Recall asks, “Out of all of our positive class labels, how many were correct?”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78837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635000" y="736600"/>
            <a:ext cx="9776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WHERE ARE WE IN THE </a:t>
            </a:r>
            <a:r>
              <a:rPr lang="en-US" sz="3200" b="1" dirty="0" smtClean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MACHINE LEARNING UNIVERSE?</a:t>
            </a:r>
            <a:endParaRPr lang="en-US" sz="3200" b="1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3200" b="1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26" name="Picture 2" descr="Move mouse over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" b="14644"/>
          <a:stretch/>
        </p:blipFill>
        <p:spPr bwMode="auto">
          <a:xfrm>
            <a:off x="1473200" y="1697782"/>
            <a:ext cx="10058400" cy="553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31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THE MATH FOR RECALL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Recall is the count of predicted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true positives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over the total count of that class label.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is the same as True Positive Rate or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sensitivity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050" y="3403600"/>
            <a:ext cx="8648700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540102" y="3403600"/>
            <a:ext cx="1967024" cy="5209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ysClr val="windowText" lastClr="000000"/>
                </a:solidFill>
              </a:rPr>
              <a:t>Prediction</a:t>
            </a:r>
            <a:endParaRPr 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32343" y="4804146"/>
            <a:ext cx="2250559" cy="846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ysClr val="windowText" lastClr="000000"/>
                </a:solidFill>
              </a:rPr>
              <a:t>Actual Values</a:t>
            </a:r>
            <a:endParaRPr lang="en-US" sz="20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1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THE MATH FOR RECALL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Imagine predicting the color of a marble as either red or green.  There are 10 of each.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If the model identifies 8 identifies 8 of the green marbles as green, the recall is 8 / 10 = 0.80. 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However, this says nothing of the number of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red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marbles that are also identified as green.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72700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THE MATH FOR PRECISION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Precision, or positive predicted value, is calculated as the count of predicted true positives over the count of all values predicted to be positive.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71" name="Shape 5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050" y="3327400"/>
            <a:ext cx="8648700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540102" y="3350435"/>
            <a:ext cx="1967024" cy="5209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ysClr val="windowText" lastClr="000000"/>
                </a:solidFill>
              </a:rPr>
              <a:t>Prediction</a:t>
            </a:r>
            <a:endParaRPr 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32343" y="4804146"/>
            <a:ext cx="2250559" cy="846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ysClr val="windowText" lastClr="000000"/>
                </a:solidFill>
              </a:rPr>
              <a:t>Actual Values</a:t>
            </a:r>
            <a:endParaRPr lang="en-US" sz="20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45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THE MATH FOR PRECISION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Let’s use our marble example again.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If a model predicts 8 of the green marbles as green, then precision would be 1.00, because all marbles predicted as green were in fact green.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Let’s assume all red marbles were predicted correctly, and 2 green were predicted as red.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precision of red marbles would be 10 / (10 + 2) = 0.833.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8590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ANOTHER EXAMPLE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6176100" cy="5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Imagine we have another marble problem where we consider green to be our positive class. The diagram to the right shows our results.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Shaded circles represent correct predictions (e.g. green was predicted as green).  </a:t>
            </a:r>
            <a:br>
              <a:rPr lang="en-US" sz="2800">
                <a:latin typeface="Georgia"/>
                <a:ea typeface="Georgia"/>
                <a:cs typeface="Georgia"/>
                <a:sym typeface="Georgia"/>
              </a:rPr>
            </a:b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Unshaded circles represent incorrect predictions (e.g. green was predicted red).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84" name="Shape 5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100" y="1392200"/>
            <a:ext cx="5704975" cy="5704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095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6176100" cy="5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background shows the color predicted.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shaded circle on a green background represents a green marble that was predicted as green.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An unshaded circle on a red background represents a red marble that was predicted as green.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0" name="Shape 59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ANOTHER EXAMPLE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91" name="Shape 5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100" y="1392200"/>
            <a:ext cx="5704975" cy="5704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414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ANOTHER EXAMPLE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For this example, we would have the following confusion matrix.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could calculate precision for green marbles as 8 / (8 + 4) = 0.6666.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could calculate recall for green marbles as 8 / (8 + 12) = 0.4000.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598" name="Shape 598"/>
          <p:cNvGraphicFramePr/>
          <p:nvPr/>
        </p:nvGraphicFramePr>
        <p:xfrm>
          <a:off x="952500" y="2571800"/>
          <a:ext cx="11099800" cy="24382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7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 rowSpan="2"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True Class</a:t>
                      </a:r>
                      <a:endParaRPr sz="2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Green</a:t>
                      </a:r>
                      <a:endParaRPr sz="2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Red</a:t>
                      </a:r>
                      <a:endParaRPr sz="2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Predicted Class</a:t>
                      </a:r>
                      <a:endParaRPr sz="2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Green</a:t>
                      </a:r>
                      <a:endParaRPr sz="2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8</a:t>
                      </a:r>
                      <a:endParaRPr sz="2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</a:t>
                      </a:r>
                      <a:endParaRPr sz="2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Red</a:t>
                      </a:r>
                      <a:endParaRPr sz="2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12</a:t>
                      </a:r>
                      <a:endParaRPr sz="2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12</a:t>
                      </a:r>
                      <a:endParaRPr sz="2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373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Shape 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100" y="1392200"/>
            <a:ext cx="5704975" cy="5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Shape 604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6176100" cy="5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could update our diagram to reflect these calculations.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Notice we don’t talk about the red marbles predicted as green.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We’ve chosen to focus on our model’s accuracy as it relates to predicting green marbles.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5" name="Shape 60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ANOTHER EXAMPLE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220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787" name="Shape 78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lang="en-US" sz="9600" b="1" i="0" u="none" strike="noStrike" cap="none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ROC CURVE</a:t>
            </a:r>
            <a:endParaRPr lang="en-US" sz="9600" b="1" i="0" u="none" strike="noStrike" cap="none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98354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5274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This is where the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Receiver Operation Characteristic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(ROC) curve comes in handy.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curve is created by plotting the TPR against the FPR at various </a:t>
            </a:r>
            <a:r>
              <a:rPr lang="en-US" sz="2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probability thresholds.</a:t>
            </a:r>
          </a:p>
          <a:p>
            <a:pPr marL="863600" lvl="1" indent="-203200">
              <a:buClr>
                <a:schemeClr val="dk1"/>
              </a:buClr>
              <a:buFont typeface="Georgia"/>
              <a:buChar char="‣"/>
            </a:pPr>
            <a:r>
              <a:rPr lang="en-US" sz="2800" b="0" i="0" u="none" strike="noStrike" cap="none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This is where we toggle our threshold of </a:t>
            </a:r>
            <a:r>
              <a:rPr lang="en-US" sz="2800" b="0" i="1" u="none" strike="noStrike" cap="none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lang="en-US" sz="2800" b="0" i="0" u="none" strike="noStrike" cap="none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= 0.5</a:t>
            </a:r>
            <a:endParaRPr lang="en-US" sz="28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Area Under the Curve (AUC) summarizes the impact of TPR and FPR in a single value</a:t>
            </a:r>
            <a:r>
              <a:rPr lang="en-US" sz="2800" b="0" i="0" u="none" strike="noStrike" cap="none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8" name="Shape 84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THE ROC CURVE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478" name="Shape 478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1505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 b="0" i="0" u="none" strike="noStrike" cap="none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There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can be a variety of points on an ROC curve</a:t>
            </a:r>
            <a:r>
              <a:rPr lang="en-US" sz="2800" b="0" i="0" u="none" strike="noStrike" cap="none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Each point is determined by a unique probability threshold</a:t>
            </a:r>
            <a:endParaRPr lang="en-US" sz="28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54" name="Shape 85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THE ROC CURVE</a:t>
            </a:r>
          </a:p>
        </p:txBody>
      </p:sp>
      <p:pic>
        <p:nvPicPr>
          <p:cNvPr id="855" name="Shape 8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7422" y="2287953"/>
            <a:ext cx="5009955" cy="5014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 can begin by plotting an individual TPR/FPR pair for one threshold.</a:t>
            </a:r>
          </a:p>
        </p:txBody>
      </p:sp>
      <p:sp>
        <p:nvSpPr>
          <p:cNvPr id="861" name="Shape 86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THE ROC CURVE</a:t>
            </a:r>
          </a:p>
        </p:txBody>
      </p:sp>
      <p:pic>
        <p:nvPicPr>
          <p:cNvPr id="862" name="Shape 862" descr="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9363" y="2256200"/>
            <a:ext cx="6686074" cy="50145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Arrow Connector 2"/>
          <p:cNvCxnSpPr/>
          <p:nvPr/>
        </p:nvCxnSpPr>
        <p:spPr>
          <a:xfrm flipH="1">
            <a:off x="6068291" y="2835564"/>
            <a:ext cx="4184073" cy="849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409382" y="2733964"/>
            <a:ext cx="2309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Let’s say this is for a default p = 0.5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 can continue adding pairs for different thresholds.</a:t>
            </a:r>
          </a:p>
        </p:txBody>
      </p:sp>
      <p:sp>
        <p:nvSpPr>
          <p:cNvPr id="868" name="Shape 86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THE ROC CURVE</a:t>
            </a:r>
          </a:p>
        </p:txBody>
      </p:sp>
      <p:pic>
        <p:nvPicPr>
          <p:cNvPr id="869" name="Shape 869" descr="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9363" y="2256200"/>
            <a:ext cx="6686074" cy="50145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710364" y="3071448"/>
            <a:ext cx="26144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Let’s say we wanted to set a probability threshold of p &gt; 0.9. AKA I’m only making a prediction of class ‘0’ when the model outputs a probability that’s &gt; 0.9.</a:t>
            </a:r>
            <a:endParaRPr lang="en-US" dirty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 smtClean="0">
                <a:latin typeface="Georgia" panose="02040502050405020303" pitchFamily="18" charset="0"/>
              </a:rPr>
              <a:t>- Which point would best represent this case? </a:t>
            </a:r>
            <a:endParaRPr lang="en-US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 can continue adding pairs for even more thresholds.</a:t>
            </a:r>
          </a:p>
        </p:txBody>
      </p:sp>
      <p:sp>
        <p:nvSpPr>
          <p:cNvPr id="875" name="Shape 87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THE ROC CURVE</a:t>
            </a:r>
          </a:p>
        </p:txBody>
      </p:sp>
      <p:pic>
        <p:nvPicPr>
          <p:cNvPr id="876" name="Shape 876" descr="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9363" y="2256200"/>
            <a:ext cx="6686074" cy="5014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Finally, we create a full “curve” that is described by both TPR and FPR.</a:t>
            </a:r>
          </a:p>
        </p:txBody>
      </p:sp>
      <p:sp>
        <p:nvSpPr>
          <p:cNvPr id="882" name="Shape 88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THE ROC CURVE</a:t>
            </a:r>
          </a:p>
        </p:txBody>
      </p:sp>
      <p:pic>
        <p:nvPicPr>
          <p:cNvPr id="883" name="Shape 8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9363" y="2256200"/>
            <a:ext cx="6686074" cy="5014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This </a:t>
            </a:r>
            <a:r>
              <a:rPr lang="en-US" sz="2800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interactive visualization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can help practice visualizing ROC curves.</a:t>
            </a:r>
          </a:p>
        </p:txBody>
      </p:sp>
      <p:sp>
        <p:nvSpPr>
          <p:cNvPr id="815" name="Shape 81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THE ROC CURVE</a:t>
            </a:r>
          </a:p>
        </p:txBody>
      </p:sp>
      <p:pic>
        <p:nvPicPr>
          <p:cNvPr id="816" name="Shape 8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0387" y="2321623"/>
            <a:ext cx="4384024" cy="48491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883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With this curve, we can find the Area Under the Curve (AUC).</a:t>
            </a:r>
          </a:p>
        </p:txBody>
      </p:sp>
      <p:sp>
        <p:nvSpPr>
          <p:cNvPr id="896" name="Shape 89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AREA UNDER THE CURVE</a:t>
            </a:r>
          </a:p>
        </p:txBody>
      </p:sp>
      <p:pic>
        <p:nvPicPr>
          <p:cNvPr id="897" name="Shape 897" descr="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527" y="2287952"/>
            <a:ext cx="6686074" cy="50145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7702599" y="3281917"/>
            <a:ext cx="48126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Georgia" panose="02040502050405020303" pitchFamily="18" charset="0"/>
              </a:rPr>
              <a:t>As you increase your sensitivity (true positives) and can identify more cases with a certain condition, you also </a:t>
            </a:r>
            <a:r>
              <a:rPr lang="en-US" sz="1800" b="1" dirty="0">
                <a:latin typeface="Georgia" panose="02040502050405020303" pitchFamily="18" charset="0"/>
              </a:rPr>
              <a:t>sacrifice</a:t>
            </a:r>
            <a:r>
              <a:rPr lang="en-US" sz="1800" dirty="0">
                <a:latin typeface="Georgia" panose="02040502050405020303" pitchFamily="18" charset="0"/>
              </a:rPr>
              <a:t> accuracy on identifying those without the condition (specificity).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  <p:sp>
        <p:nvSpPr>
          <p:cNvPr id="976" name="Shape 976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TOPIC REVIEW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 txBox="1">
            <a:spLocks noGrp="1"/>
          </p:cNvSpPr>
          <p:nvPr>
            <p:ph type="body" idx="1"/>
          </p:nvPr>
        </p:nvSpPr>
        <p:spPr>
          <a:xfrm>
            <a:off x="634999" y="1301275"/>
            <a:ext cx="12202799" cy="42650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endParaRPr lang="en-US" sz="2400" b="0" i="0" u="none" strike="noStrike" cap="none" dirty="0" smtClean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400" b="0" i="0" u="none" strike="noStrike" cap="none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What’s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link function </a:t>
            </a:r>
            <a:r>
              <a:rPr lang="en-US" sz="2400" b="0" i="0" u="none" strike="noStrike" cap="none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used for in logistic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regression</a:t>
            </a:r>
            <a:r>
              <a:rPr lang="en-US" sz="2400" b="0" i="0" u="none" strike="noStrike" cap="none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?</a:t>
            </a: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endParaRPr lang="en-US" sz="24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400" dirty="0" smtClean="0">
                <a:latin typeface="Georgia"/>
                <a:ea typeface="Georgia"/>
                <a:cs typeface="Georgia"/>
                <a:sym typeface="Georgia"/>
              </a:rPr>
              <a:t>What criteria do we use to create our decision boundary? </a:t>
            </a:r>
            <a:endParaRPr lang="en-US" sz="2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-US" sz="2400" b="0" i="0" u="none" strike="noStrike" cap="none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hat do the </a:t>
            </a:r>
            <a:r>
              <a:rPr lang="en-US" sz="2400" b="0" i="1" u="none" strike="noStrike" cap="none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coefficients</a:t>
            </a:r>
            <a:r>
              <a:rPr lang="en-US" sz="2400" b="0" i="0" u="none" strike="noStrike" cap="none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in a logistic regression represent? How does the interpretation differ from ordinary least squares? How is it similar</a:t>
            </a:r>
            <a:r>
              <a:rPr lang="en-US" sz="2400" b="0" i="0" u="none" strike="noStrike" cap="none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?</a:t>
            </a: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endParaRPr lang="en-US" sz="24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400" b="0" i="0" u="none" strike="noStrike" cap="none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How do we implement a multivariate logistic regression?</a:t>
            </a:r>
            <a:endParaRPr lang="en-US" sz="2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lang="en-US" sz="2400" b="0" i="0" u="none" strike="noStrike" cap="none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ow does True Positive Rate and False Positive Rate help explain accuracy</a:t>
            </a:r>
            <a:r>
              <a:rPr lang="en-US" sz="2400" b="0" i="0" u="none" strike="noStrike" cap="none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?</a:t>
            </a:r>
            <a:endParaRPr sz="2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82" name="Shape 98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REVIEW QUESTIONS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Knowledge Review Section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6" name="Shape 976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defTabSz="914400" rtl="0" eaLnBrk="1" fontAlgn="auto" latinLnBrk="0" hangingPunct="1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  <a:tabLst/>
              <a:defRPr/>
            </a:pPr>
            <a:r>
              <a:rPr kumimoji="0" lang="en-US" sz="9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Can you answer these questions </a:t>
            </a:r>
            <a:r>
              <a:rPr kumimoji="0" lang="en-US" sz="96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for mastery?</a:t>
            </a:r>
            <a:endParaRPr kumimoji="0" lang="en-US" sz="9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409049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LOGISTIC REGRESSION</a:t>
            </a:r>
          </a:p>
        </p:txBody>
      </p:sp>
      <p:sp>
        <p:nvSpPr>
          <p:cNvPr id="484" name="Shape 48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Logistic regression is a linear approach to solving a classification 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problem. It will use a linear regression </a:t>
            </a:r>
            <a:r>
              <a:rPr lang="en-US" sz="2800" i="1" dirty="0" smtClean="0">
                <a:latin typeface="Georgia"/>
                <a:ea typeface="Georgia"/>
                <a:cs typeface="Georgia"/>
                <a:sym typeface="Georgia"/>
              </a:rPr>
              <a:t>style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 approach to predict the class of an item, but retain the interpretability of linear regression model.</a:t>
            </a:r>
          </a:p>
        </p:txBody>
      </p:sp>
      <p:pic>
        <p:nvPicPr>
          <p:cNvPr id="4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1350" y="3346450"/>
            <a:ext cx="6602099" cy="33010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443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293" y="603250"/>
            <a:ext cx="11734800" cy="711200"/>
          </a:xfrm>
        </p:spPr>
        <p:txBody>
          <a:bodyPr/>
          <a:lstStyle/>
          <a:p>
            <a:r>
              <a:rPr lang="en-US" sz="3200" b="1" dirty="0">
                <a:latin typeface="Oswald"/>
                <a:ea typeface="Oswald"/>
                <a:cs typeface="Oswald"/>
              </a:rPr>
              <a:t>CALCULATING ALL THREE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04293" y="1959490"/>
            <a:ext cx="11663658" cy="43088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b="1" dirty="0">
                <a:solidFill>
                  <a:srgbClr val="000000"/>
                </a:solidFill>
                <a:latin typeface="Georgia"/>
                <a:ea typeface="Georgia"/>
                <a:cs typeface="Georgia"/>
              </a:rPr>
              <a:t>Probability</a:t>
            </a:r>
            <a:r>
              <a:rPr lang="en-US" altLang="en-US" sz="2800" dirty="0">
                <a:solidFill>
                  <a:srgbClr val="000000"/>
                </a:solidFill>
                <a:latin typeface="Georgia"/>
                <a:ea typeface="Georgia"/>
                <a:cs typeface="Georgia"/>
              </a:rPr>
              <a:t> is the probability an event happens. For example, there might be an 80% chance of rain today.</a:t>
            </a:r>
            <a:br>
              <a:rPr lang="en-US" altLang="en-US" sz="2800" dirty="0">
                <a:solidFill>
                  <a:srgbClr val="000000"/>
                </a:solidFill>
                <a:latin typeface="Georgia"/>
                <a:ea typeface="Georgia"/>
                <a:cs typeface="Georgia"/>
              </a:rPr>
            </a:br>
            <a:endParaRPr lang="en-US" altLang="en-US" sz="2800" dirty="0" smtClean="0">
              <a:solidFill>
                <a:srgbClr val="000000"/>
              </a:solidFill>
              <a:latin typeface="Georgia"/>
              <a:ea typeface="Georgia"/>
              <a:cs typeface="Georgia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b="1" dirty="0" smtClean="0">
                <a:solidFill>
                  <a:srgbClr val="000000"/>
                </a:solidFill>
                <a:latin typeface="Georgia"/>
                <a:ea typeface="Georgia"/>
                <a:cs typeface="Georgia"/>
              </a:rPr>
              <a:t>Odds</a:t>
            </a:r>
            <a:r>
              <a:rPr lang="en-US" altLang="en-US" sz="2800" dirty="0">
                <a:solidFill>
                  <a:srgbClr val="000000"/>
                </a:solidFill>
                <a:latin typeface="Georgia"/>
                <a:ea typeface="Georgia"/>
                <a:cs typeface="Georgia"/>
              </a:rPr>
              <a:t> (more technically the odds of success) is defined as probability of success/probability of failure. So the odds of a success (80% chance of rain) has an accompanying odds of failure (20% chance it doesn’t rain); as an equation (the “odds ratio“), that’s .8/.2 = 4.</a:t>
            </a:r>
            <a:br>
              <a:rPr lang="en-US" altLang="en-US" sz="2800" dirty="0">
                <a:solidFill>
                  <a:srgbClr val="000000"/>
                </a:solidFill>
                <a:latin typeface="Georgia"/>
                <a:ea typeface="Georgia"/>
                <a:cs typeface="Georgia"/>
              </a:rPr>
            </a:br>
            <a:endParaRPr lang="en-US" altLang="en-US" sz="2800" dirty="0" smtClean="0">
              <a:solidFill>
                <a:srgbClr val="000000"/>
              </a:solidFill>
              <a:latin typeface="Georgia"/>
              <a:ea typeface="Georgia"/>
              <a:cs typeface="Georgia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b="1" dirty="0" smtClean="0">
                <a:solidFill>
                  <a:srgbClr val="000000"/>
                </a:solidFill>
                <a:latin typeface="Georgia"/>
                <a:ea typeface="Georgia"/>
                <a:cs typeface="Georgia"/>
              </a:rPr>
              <a:t>Log </a:t>
            </a:r>
            <a:r>
              <a:rPr lang="en-US" altLang="en-US" sz="2800" b="1" dirty="0">
                <a:solidFill>
                  <a:srgbClr val="000000"/>
                </a:solidFill>
                <a:latin typeface="Georgia"/>
                <a:ea typeface="Georgia"/>
                <a:cs typeface="Georgia"/>
              </a:rPr>
              <a:t>odds</a:t>
            </a:r>
            <a:r>
              <a:rPr lang="en-US" altLang="en-US" sz="2800" dirty="0">
                <a:solidFill>
                  <a:srgbClr val="000000"/>
                </a:solidFill>
                <a:latin typeface="Georgia"/>
                <a:ea typeface="Georgia"/>
                <a:cs typeface="Georgia"/>
              </a:rPr>
              <a:t> is the logarithm of the odds. Ln(4) = 1.38629436 ≅ 1.386</a:t>
            </a:r>
            <a:r>
              <a:rPr lang="en-US" altLang="en-US" sz="2800" dirty="0" smtClean="0">
                <a:solidFill>
                  <a:srgbClr val="000000"/>
                </a:solidFill>
                <a:latin typeface="Georgia"/>
                <a:ea typeface="Georgia"/>
                <a:cs typeface="Georgia"/>
              </a:rPr>
              <a:t>.</a:t>
            </a:r>
            <a:r>
              <a:rPr lang="en-US" altLang="en-US" sz="2800" dirty="0">
                <a:solidFill>
                  <a:srgbClr val="000000"/>
                </a:solidFill>
                <a:latin typeface="Georgia"/>
                <a:ea typeface="Georgia"/>
                <a:cs typeface="Georgia"/>
              </a:rPr>
              <a:t>                                                  </a:t>
            </a:r>
          </a:p>
        </p:txBody>
      </p:sp>
    </p:spTree>
    <p:extLst>
      <p:ext uri="{BB962C8B-B14F-4D97-AF65-F5344CB8AC3E}">
        <p14:creationId xmlns:p14="http://schemas.microsoft.com/office/powerpoint/2010/main" val="154529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ACTIVITY:  </a:t>
            </a:r>
            <a:r>
              <a:rPr lang="en-US" sz="3200" b="1" i="0" u="none" strike="sng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NEVER</a:t>
            </a: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TELL ME THE ODDS</a:t>
            </a:r>
          </a:p>
        </p:txBody>
      </p:sp>
      <p:pic>
        <p:nvPicPr>
          <p:cNvPr id="739" name="Shape 7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600" y="3101000"/>
            <a:ext cx="952499" cy="952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Shape 740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41" name="Shape 741"/>
          <p:cNvSpPr/>
          <p:nvPr/>
        </p:nvSpPr>
        <p:spPr>
          <a:xfrm>
            <a:off x="2961475" y="2224349"/>
            <a:ext cx="9174598" cy="3010198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Given 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standard deck of cards, 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calculate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probability and odds of obtaining the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following 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cards</a:t>
            </a:r>
            <a:endParaRPr lang="en-US" sz="1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143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endParaRPr sz="18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822960" marR="0" lvl="0" indent="-353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2 of clubs</a:t>
            </a:r>
          </a:p>
          <a:p>
            <a:pPr marL="822960" marR="0" lvl="0" indent="-353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Any diamond card</a:t>
            </a:r>
          </a:p>
          <a:p>
            <a:pPr marL="822960" marR="0" lvl="0" indent="-353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face card (any J, Q, K)</a:t>
            </a:r>
          </a:p>
          <a:p>
            <a:pPr marL="822960" marR="0" lvl="0" indent="-353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 startAt="2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do each of these measures tell you about how likelihood of each scenario?</a:t>
            </a:r>
          </a:p>
          <a:p>
            <a:pPr marL="457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4" name="Shape 744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ANSWER THE FOLLOWING </a:t>
            </a:r>
            <a:r>
              <a:rPr lang="en-US" sz="2000" b="1" i="0" u="none" strike="noStrike" cap="none" dirty="0" smtClean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QUESTIONS</a:t>
            </a:r>
            <a:endParaRPr lang="en-US" sz="2000" b="1" i="0" u="none" strike="noStrike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745" name="Shape 745"/>
          <p:cNvCxnSpPr/>
          <p:nvPr/>
        </p:nvCxnSpPr>
        <p:spPr>
          <a:xfrm rot="10800000">
            <a:off x="2497950" y="1755449"/>
            <a:ext cx="0" cy="4661098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4305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 dirty="0" smtClean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KNOWLEDGE CHECK</a:t>
            </a:r>
            <a:endParaRPr lang="en-US" sz="3200" b="1" i="0" u="none" strike="noStrike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39" name="Shape 7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600" y="3101000"/>
            <a:ext cx="952499" cy="952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Shape 740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lang="en-US" sz="1100" b="1" i="0" u="none" strike="noStrike" cap="non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41" name="Shape 741"/>
          <p:cNvSpPr/>
          <p:nvPr/>
        </p:nvSpPr>
        <p:spPr>
          <a:xfrm>
            <a:off x="2828310" y="1755448"/>
            <a:ext cx="9174598" cy="512474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4300" lvl="0">
              <a:buClr>
                <a:schemeClr val="dk1"/>
              </a:buClr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Suppose we’re trying to predict whether a widget is defective based on its manufacturing time in hours, </a:t>
            </a:r>
            <a:r>
              <a:rPr lang="en-US" sz="1800" i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1800" baseline="-25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 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and number of dongles, </a:t>
            </a:r>
            <a:r>
              <a:rPr lang="en-US" sz="1800" i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1800" baseline="-25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We run a Logistic Regression (where a “1” means the widget is defective and “0” means it is not defective) on a dataset and get the following sigmoid function:</a:t>
            </a:r>
          </a:p>
          <a:p>
            <a:pPr marL="1143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endParaRPr lang="en-US" sz="1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143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+mj-lt"/>
              <a:buAutoNum type="arabicPeriod"/>
            </a:pPr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143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+mj-lt"/>
              <a:buAutoNum type="arabicPeriod"/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What’s the probability of a defective dongle when the manufacturing time is 2 hours and there are 5 dongles?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+mj-lt"/>
              <a:buAutoNum type="arabicPeriod"/>
            </a:pPr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+mj-lt"/>
              <a:buAutoNum type="arabicPeriod"/>
            </a:pP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happens to the odds of a widget being defective as we increase the number of dongles by 1 unit?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+mj-lt"/>
              <a:buAutoNum type="arabicPeriod"/>
            </a:pPr>
            <a:endParaRPr lang="en-US" sz="18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>
              <a:buClr>
                <a:schemeClr val="dk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happens to the odds of a widget being defective as we increase the </a:t>
            </a:r>
            <a:r>
              <a:rPr lang="en-US" sz="18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manufacturing time by </a:t>
            </a:r>
            <a:r>
              <a:rPr lang="en-US" sz="18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 unit?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+mj-lt"/>
              <a:buAutoNum type="arabicPeriod"/>
            </a:pPr>
            <a:endParaRPr lang="en-US" sz="18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745" name="Shape 745"/>
          <p:cNvCxnSpPr/>
          <p:nvPr/>
        </p:nvCxnSpPr>
        <p:spPr>
          <a:xfrm rot="10800000">
            <a:off x="2497950" y="1755449"/>
            <a:ext cx="0" cy="4661098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032" y="2940744"/>
            <a:ext cx="3552255" cy="1112755"/>
          </a:xfrm>
          <a:prstGeom prst="rect">
            <a:avLst/>
          </a:prstGeom>
        </p:spPr>
      </p:pic>
      <p:sp>
        <p:nvSpPr>
          <p:cNvPr id="10" name="Shape 924"/>
          <p:cNvSpPr/>
          <p:nvPr/>
        </p:nvSpPr>
        <p:spPr>
          <a:xfrm>
            <a:off x="3016760" y="1415019"/>
            <a:ext cx="8950798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DIRECTIONS </a:t>
            </a:r>
            <a:r>
              <a:rPr lang="en-US" sz="2000" b="1" i="0" u="none" strike="noStrike" cap="none" dirty="0" smtClean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(5 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minutes)</a:t>
            </a:r>
          </a:p>
        </p:txBody>
      </p:sp>
    </p:spTree>
    <p:extLst>
      <p:ext uri="{BB962C8B-B14F-4D97-AF65-F5344CB8AC3E}">
        <p14:creationId xmlns:p14="http://schemas.microsoft.com/office/powerpoint/2010/main" val="227137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Shape 9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600" y="3101000"/>
            <a:ext cx="952499" cy="952499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Shape 922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23" name="Shape 923"/>
          <p:cNvSpPr/>
          <p:nvPr/>
        </p:nvSpPr>
        <p:spPr>
          <a:xfrm>
            <a:off x="2828335" y="1557963"/>
            <a:ext cx="9398400" cy="4991072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What do all of the points on the ROC curve represent?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As we decrease our probability threshold, we (increase/decrease) our true positive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rate and (increase/decrease) our false positive rate.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An AUC (Area under the curve) close to 0.5 means our model is (good/bad)?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An AUC (Area under the curve) close to 1 means our model is (good/bad)?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925" name="Shape 925"/>
          <p:cNvCxnSpPr/>
          <p:nvPr/>
        </p:nvCxnSpPr>
        <p:spPr>
          <a:xfrm rot="10800000">
            <a:off x="2497950" y="1755449"/>
            <a:ext cx="0" cy="4661098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Shape 926"/>
          <p:cNvSpPr/>
          <p:nvPr/>
        </p:nvSpPr>
        <p:spPr>
          <a:xfrm>
            <a:off x="635000" y="736600"/>
            <a:ext cx="117248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KNOWLEDGE CHECK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" name="Shape 876" descr="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78027" y="1917157"/>
            <a:ext cx="4083829" cy="3124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492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/>
        </p:nvSpPr>
        <p:spPr>
          <a:xfrm>
            <a:off x="635000" y="736600"/>
            <a:ext cx="108165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ACTIVITY:  KNOWLEDGE CHECK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Shape 612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EXERCISE</a:t>
            </a:r>
            <a:endParaRPr kumimoji="0" sz="11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3" name="Shape 613"/>
          <p:cNvSpPr/>
          <p:nvPr/>
        </p:nvSpPr>
        <p:spPr>
          <a:xfrm>
            <a:off x="2961475" y="2224349"/>
            <a:ext cx="9174600" cy="30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AutoNum type="arabicPeriod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What would the precision and recall be for the following confusion matrix (with “green” being “true”)?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4" name="Shape 614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Georgia"/>
                <a:cs typeface="Georgia"/>
                <a:sym typeface="Georgia"/>
              </a:rPr>
              <a:t>Answers to the above question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5" name="Shape 615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DELIVERABLE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6" name="Shape 616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17" name="Shape 617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graphicFrame>
        <p:nvGraphicFramePr>
          <p:cNvPr id="618" name="Shape 618"/>
          <p:cNvGraphicFramePr/>
          <p:nvPr/>
        </p:nvGraphicFramePr>
        <p:xfrm>
          <a:off x="3473788" y="3213725"/>
          <a:ext cx="8149950" cy="1371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1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6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predicted_green</a:t>
                      </a:r>
                      <a:endParaRPr sz="1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predicted_not_green</a:t>
                      </a:r>
                      <a:endParaRPr sz="1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is_green</a:t>
                      </a:r>
                      <a:endParaRPr sz="1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13</a:t>
                      </a:r>
                      <a:endParaRPr sz="1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</a:t>
                      </a:r>
                      <a:endParaRPr sz="1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is_not_green</a:t>
                      </a:r>
                      <a:endParaRPr sz="1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8</a:t>
                      </a:r>
                      <a:endParaRPr sz="1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12</a:t>
                      </a:r>
                      <a:endParaRPr sz="1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38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Shape 9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600" y="3101000"/>
            <a:ext cx="952499" cy="952499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Shape 922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23" name="Shape 923"/>
          <p:cNvSpPr/>
          <p:nvPr/>
        </p:nvSpPr>
        <p:spPr>
          <a:xfrm>
            <a:off x="2828335" y="1557963"/>
            <a:ext cx="9398400" cy="4991072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eorgia"/>
              <a:buNone/>
            </a:pPr>
            <a:r>
              <a:rPr lang="en-US" sz="1800" b="0" i="0" u="none" strike="noStrike" cap="none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For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each of the </a:t>
            </a:r>
            <a:r>
              <a:rPr lang="en-US" sz="1800" b="0" i="0" u="none" strike="noStrike" cap="none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example:</a:t>
            </a:r>
            <a:endParaRPr lang="en-US" sz="18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-US" sz="1800" b="0" i="0" u="none" strike="noStrike" cap="none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rite a confusion matrix: true positive, false positive, true negative, false negative. Then decide what each square represents for that specific example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eorgia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143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endParaRPr lang="en-US" sz="1800" dirty="0">
              <a:latin typeface="Georgia"/>
              <a:ea typeface="Georgia"/>
              <a:cs typeface="Georgia"/>
              <a:sym typeface="Georgia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n-US" sz="1800" b="1" dirty="0">
                <a:latin typeface="Georgia"/>
                <a:ea typeface="Georgia"/>
                <a:cs typeface="Georgia"/>
                <a:sym typeface="Georgia"/>
              </a:rPr>
              <a:t>Examples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:</a:t>
            </a:r>
          </a:p>
          <a:p>
            <a:pPr lvl="0">
              <a:buClr>
                <a:srgbClr val="000000"/>
              </a:buClr>
            </a:pPr>
            <a:endParaRPr lang="en-US" sz="1800"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>
              <a:buClr>
                <a:srgbClr val="000000"/>
              </a:buClr>
              <a:buSzPct val="100000"/>
              <a:buFont typeface="Georgia"/>
              <a:buAutoNum type="arabicPeriod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-US" sz="1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test is developed for determining if a patient has cancer or not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L="457200" lvl="0" indent="-342900">
              <a:buClr>
                <a:srgbClr val="000000"/>
              </a:buClr>
            </a:pPr>
            <a:endParaRPr lang="en-US" sz="1800"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>
              <a:buClr>
                <a:srgbClr val="000000"/>
              </a:buClr>
              <a:buSzPct val="100000"/>
              <a:buFont typeface="Georgia"/>
              <a:buAutoNum type="arabicPeriod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-US" sz="1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newspaper company is targeting a marketing campaign for "at risk" users that may stop paying for the product soon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L="457200" lvl="0" indent="-342900">
              <a:buClr>
                <a:srgbClr val="000000"/>
              </a:buClr>
            </a:pPr>
            <a:endParaRPr lang="en-US" sz="1800"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>
              <a:buClr>
                <a:srgbClr val="000000"/>
              </a:buClr>
              <a:buSzPct val="100000"/>
              <a:buFont typeface="Georgia"/>
              <a:buAutoNum type="arabicPeriod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Y</a:t>
            </a:r>
            <a:r>
              <a:rPr lang="en-US" sz="1800" dirty="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ou build a spam classifier for your email system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AutoNum type="arabicPeriod"/>
            </a:pPr>
            <a:endParaRPr lang="en-US" sz="18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925" name="Shape 925"/>
          <p:cNvCxnSpPr/>
          <p:nvPr/>
        </p:nvCxnSpPr>
        <p:spPr>
          <a:xfrm rot="10800000">
            <a:off x="2497950" y="1755449"/>
            <a:ext cx="0" cy="4661098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Shape 926"/>
          <p:cNvSpPr/>
          <p:nvPr/>
        </p:nvSpPr>
        <p:spPr>
          <a:xfrm>
            <a:off x="635000" y="736600"/>
            <a:ext cx="117248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 dirty="0" smtClean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ACTIVITY</a:t>
            </a:r>
            <a:endParaRPr lang="en-US" sz="3200" b="1" i="0" u="none" strike="noStrike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82147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DEMO</a:t>
            </a:r>
          </a:p>
        </p:txBody>
      </p:sp>
      <p:sp>
        <p:nvSpPr>
          <p:cNvPr id="467" name="Shape 46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lang="en-US" sz="9600" b="1" i="0" u="none" strike="noStrike" cap="non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WHY NOT </a:t>
            </a: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Oswald"/>
              <a:buNone/>
            </a:pPr>
            <a:r>
              <a:rPr lang="en-US" sz="9600" b="1" i="0" u="none" strike="noStrike" cap="non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LINEAR REGRESSION?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Oswald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LOGISTIC REGRESSION</a:t>
            </a:r>
          </a:p>
        </p:txBody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11392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 b="1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Motivation</a:t>
            </a:r>
            <a:r>
              <a:rPr lang="en-US" sz="28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: suppose we want to predict whether a tumor is malignant or benign based on its size. </a:t>
            </a:r>
          </a:p>
        </p:txBody>
      </p:sp>
      <p:pic>
        <p:nvPicPr>
          <p:cNvPr id="474" name="Shape 4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4588" y="2749676"/>
            <a:ext cx="7567385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485"/>
          <p:cNvSpPr txBox="1"/>
          <p:nvPr/>
        </p:nvSpPr>
        <p:spPr>
          <a:xfrm>
            <a:off x="8301973" y="2749676"/>
            <a:ext cx="4372097" cy="33447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eorgia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Decision Boundary</a:t>
            </a: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400" b="0" i="0" u="none" strike="noStrike" cap="none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Find where y = 0.5 =&gt; x = 2</a:t>
            </a: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endParaRPr lang="en-US" sz="24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400" b="0" i="0" u="none" strike="noStrike" cap="none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Anything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larger than 2 we will classify as a malignant tumor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Anything less than 2 we will classify as a benign tumor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6439</TotalTime>
  <Words>3046</Words>
  <Application>Microsoft Office PowerPoint</Application>
  <PresentationFormat>Custom</PresentationFormat>
  <Paragraphs>624</Paragraphs>
  <Slides>75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75</vt:i4>
      </vt:variant>
    </vt:vector>
  </HeadingPairs>
  <TitlesOfParts>
    <vt:vector size="91" baseType="lpstr">
      <vt:lpstr>Wingdings</vt:lpstr>
      <vt:lpstr>ヒラギノ角ゴ ProN W3</vt:lpstr>
      <vt:lpstr>News706 BT</vt:lpstr>
      <vt:lpstr>Georgia</vt:lpstr>
      <vt:lpstr>Merriweather Sans</vt:lpstr>
      <vt:lpstr>PFDinTextCompPro-Bold</vt:lpstr>
      <vt:lpstr>ArialMT</vt:lpstr>
      <vt:lpstr>MS PGothic</vt:lpstr>
      <vt:lpstr>Arial</vt:lpstr>
      <vt:lpstr>Oswald</vt:lpstr>
      <vt:lpstr>ヒラギノ角ゴ ProN W6</vt:lpstr>
      <vt:lpstr>Gill Sans</vt:lpstr>
      <vt:lpstr>Lucida Grande</vt:lpstr>
      <vt:lpstr>White</vt:lpstr>
      <vt:lpstr>Agenda</vt:lpstr>
      <vt:lpstr>2_White</vt:lpstr>
      <vt:lpstr>PowerPoint Presentation</vt:lpstr>
      <vt:lpstr>TODAY’S 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CALCULATING ALL THREE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Han</dc:creator>
  <cp:lastModifiedBy>Steven Longstreet</cp:lastModifiedBy>
  <cp:revision>120</cp:revision>
  <dcterms:modified xsi:type="dcterms:W3CDTF">2018-08-08T13:13:21Z</dcterms:modified>
</cp:coreProperties>
</file>